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Lst>
  <p:notesMasterIdLst>
    <p:notesMasterId r:id="rId52"/>
  </p:notesMasterIdLst>
  <p:handoutMasterIdLst>
    <p:handoutMasterId r:id="rId53"/>
  </p:handoutMasterIdLst>
  <p:sldIdLst>
    <p:sldId id="289" r:id="rId6"/>
    <p:sldId id="528" r:id="rId7"/>
    <p:sldId id="485" r:id="rId8"/>
    <p:sldId id="486" r:id="rId9"/>
    <p:sldId id="459" r:id="rId10"/>
    <p:sldId id="460" r:id="rId11"/>
    <p:sldId id="461" r:id="rId12"/>
    <p:sldId id="257" r:id="rId13"/>
    <p:sldId id="523" r:id="rId14"/>
    <p:sldId id="258" r:id="rId15"/>
    <p:sldId id="260" r:id="rId16"/>
    <p:sldId id="514" r:id="rId17"/>
    <p:sldId id="516" r:id="rId18"/>
    <p:sldId id="517" r:id="rId19"/>
    <p:sldId id="520" r:id="rId20"/>
    <p:sldId id="522" r:id="rId21"/>
    <p:sldId id="521" r:id="rId22"/>
    <p:sldId id="519" r:id="rId23"/>
    <p:sldId id="518" r:id="rId24"/>
    <p:sldId id="515" r:id="rId25"/>
    <p:sldId id="462" r:id="rId26"/>
    <p:sldId id="458" r:id="rId27"/>
    <p:sldId id="463" r:id="rId28"/>
    <p:sldId id="467" r:id="rId29"/>
    <p:sldId id="470" r:id="rId30"/>
    <p:sldId id="471" r:id="rId31"/>
    <p:sldId id="472" r:id="rId32"/>
    <p:sldId id="464" r:id="rId33"/>
    <p:sldId id="474" r:id="rId34"/>
    <p:sldId id="493" r:id="rId35"/>
    <p:sldId id="489" r:id="rId36"/>
    <p:sldId id="465" r:id="rId37"/>
    <p:sldId id="453" r:id="rId38"/>
    <p:sldId id="454" r:id="rId39"/>
    <p:sldId id="452" r:id="rId40"/>
    <p:sldId id="495" r:id="rId41"/>
    <p:sldId id="438" r:id="rId42"/>
    <p:sldId id="440" r:id="rId43"/>
    <p:sldId id="524" r:id="rId44"/>
    <p:sldId id="482" r:id="rId45"/>
    <p:sldId id="526" r:id="rId46"/>
    <p:sldId id="527" r:id="rId47"/>
    <p:sldId id="525" r:id="rId48"/>
    <p:sldId id="487" r:id="rId49"/>
    <p:sldId id="488" r:id="rId50"/>
    <p:sldId id="428" r:id="rId51"/>
  </p:sldIdLst>
  <p:sldSz cx="12192000" cy="6858000"/>
  <p:notesSz cx="7102475" cy="10233025"/>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content" id="{0D83D61D-6834-ED4F-844B-0AB6774D96EC}">
          <p14:sldIdLst>
            <p14:sldId id="289"/>
            <p14:sldId id="528"/>
            <p14:sldId id="485"/>
            <p14:sldId id="486"/>
            <p14:sldId id="459"/>
            <p14:sldId id="460"/>
            <p14:sldId id="461"/>
            <p14:sldId id="257"/>
            <p14:sldId id="523"/>
            <p14:sldId id="258"/>
            <p14:sldId id="260"/>
            <p14:sldId id="514"/>
            <p14:sldId id="516"/>
            <p14:sldId id="517"/>
            <p14:sldId id="520"/>
            <p14:sldId id="522"/>
            <p14:sldId id="521"/>
            <p14:sldId id="519"/>
            <p14:sldId id="518"/>
            <p14:sldId id="515"/>
            <p14:sldId id="462"/>
            <p14:sldId id="458"/>
            <p14:sldId id="463"/>
            <p14:sldId id="467"/>
            <p14:sldId id="470"/>
            <p14:sldId id="471"/>
            <p14:sldId id="472"/>
            <p14:sldId id="464"/>
            <p14:sldId id="474"/>
            <p14:sldId id="493"/>
            <p14:sldId id="489"/>
            <p14:sldId id="465"/>
            <p14:sldId id="453"/>
            <p14:sldId id="454"/>
            <p14:sldId id="452"/>
            <p14:sldId id="495"/>
            <p14:sldId id="438"/>
            <p14:sldId id="440"/>
            <p14:sldId id="524"/>
            <p14:sldId id="482"/>
            <p14:sldId id="526"/>
            <p14:sldId id="527"/>
            <p14:sldId id="525"/>
            <p14:sldId id="487"/>
            <p14:sldId id="488"/>
            <p14:sldId id="42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A296B"/>
    <a:srgbClr val="0E9BBE"/>
    <a:srgbClr val="055697"/>
    <a:srgbClr val="92928E"/>
    <a:srgbClr val="848480"/>
    <a:srgbClr val="444442"/>
    <a:srgbClr val="4A4A49"/>
    <a:srgbClr val="38A159"/>
    <a:srgbClr val="112C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B9FD8-F558-44D6-BCE0-B160B81F3387}" v="95" dt="2025-10-03T14:25:11.3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58" autoAdjust="0"/>
    <p:restoredTop sz="62950" autoAdjust="0"/>
  </p:normalViewPr>
  <p:slideViewPr>
    <p:cSldViewPr snapToGrid="0" snapToObjects="1">
      <p:cViewPr varScale="1">
        <p:scale>
          <a:sx n="69" d="100"/>
          <a:sy n="69" d="100"/>
        </p:scale>
        <p:origin x="1080" y="78"/>
      </p:cViewPr>
      <p:guideLst>
        <p:guide orient="horz" pos="2160"/>
        <p:guide pos="3840"/>
      </p:guideLst>
    </p:cSldViewPr>
  </p:slideViewPr>
  <p:outlineViewPr>
    <p:cViewPr>
      <p:scale>
        <a:sx n="33" d="100"/>
        <a:sy n="33" d="100"/>
      </p:scale>
      <p:origin x="0" y="-5124"/>
    </p:cViewPr>
  </p:outlineViewPr>
  <p:notesTextViewPr>
    <p:cViewPr>
      <p:scale>
        <a:sx n="3" d="2"/>
        <a:sy n="3" d="2"/>
      </p:scale>
      <p:origin x="0" y="0"/>
    </p:cViewPr>
  </p:notesTextViewPr>
  <p:sorterViewPr>
    <p:cViewPr>
      <p:scale>
        <a:sx n="100" d="100"/>
        <a:sy n="100" d="100"/>
      </p:scale>
      <p:origin x="0" y="0"/>
    </p:cViewPr>
  </p:sorterViewPr>
  <p:notesViewPr>
    <p:cSldViewPr snapToGrid="0" snapToObjects="1" showGuides="1">
      <p:cViewPr varScale="1">
        <p:scale>
          <a:sx n="98" d="100"/>
          <a:sy n="98" d="100"/>
        </p:scale>
        <p:origin x="-3648" y="-102"/>
      </p:cViewPr>
      <p:guideLst>
        <p:guide orient="horz" pos="3223"/>
        <p:guide pos="2237"/>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zztbr\Dropbox\work\IOSH\Studies\Training%20effectiveness\data%20and%20analysis\data_v3_final%20data%20for%20SPSS%202%20SOURCE%20FOR%20CHARTS%20IN%20DELIVERABL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Scores: Medium</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'Scores-Medium'!$B$31</c:f>
              <c:strCache>
                <c:ptCount val="1"/>
                <c:pt idx="0">
                  <c:v>PPT</c:v>
                </c:pt>
              </c:strCache>
            </c:strRef>
          </c:tx>
          <c:spPr>
            <a:solidFill>
              <a:srgbClr val="0E9BBE"/>
            </a:solidFill>
            <a:ln>
              <a:noFill/>
            </a:ln>
            <a:effectLst/>
          </c:spPr>
          <c:invertIfNegative val="0"/>
          <c:dLbls>
            <c:delete val="1"/>
          </c:dLbls>
          <c:cat>
            <c:strRef>
              <c:f>'Scores-Medium'!$C$30:$E$30</c:f>
              <c:strCache>
                <c:ptCount val="3"/>
                <c:pt idx="0">
                  <c:v>Pre-training</c:v>
                </c:pt>
                <c:pt idx="1">
                  <c:v>Post-training</c:v>
                </c:pt>
                <c:pt idx="2">
                  <c:v>1 week follow up</c:v>
                </c:pt>
              </c:strCache>
            </c:strRef>
          </c:cat>
          <c:val>
            <c:numRef>
              <c:f>'Scores-Medium'!$C$31:$E$31</c:f>
              <c:numCache>
                <c:formatCode>0.00</c:formatCode>
                <c:ptCount val="3"/>
                <c:pt idx="0">
                  <c:v>4.1770833333333339</c:v>
                </c:pt>
                <c:pt idx="1">
                  <c:v>11.020833333333334</c:v>
                </c:pt>
                <c:pt idx="2">
                  <c:v>9.1041666666666661</c:v>
                </c:pt>
              </c:numCache>
            </c:numRef>
          </c:val>
          <c:extLst>
            <c:ext xmlns:c16="http://schemas.microsoft.com/office/drawing/2014/chart" uri="{C3380CC4-5D6E-409C-BE32-E72D297353CC}">
              <c16:uniqueId val="{00000000-4678-49C7-8CDE-BE65F19AE2CB}"/>
            </c:ext>
          </c:extLst>
        </c:ser>
        <c:ser>
          <c:idx val="1"/>
          <c:order val="1"/>
          <c:tx>
            <c:strRef>
              <c:f>'Scores-Medium'!$B$32</c:f>
              <c:strCache>
                <c:ptCount val="1"/>
                <c:pt idx="0">
                  <c:v>VE</c:v>
                </c:pt>
              </c:strCache>
            </c:strRef>
          </c:tx>
          <c:spPr>
            <a:solidFill>
              <a:srgbClr val="1A296B"/>
            </a:solidFill>
            <a:ln>
              <a:noFill/>
            </a:ln>
            <a:effectLst/>
          </c:spPr>
          <c:invertIfNegative val="0"/>
          <c:dLbls>
            <c:delete val="1"/>
          </c:dLbls>
          <c:cat>
            <c:strRef>
              <c:f>'Scores-Medium'!$C$30:$E$30</c:f>
              <c:strCache>
                <c:ptCount val="3"/>
                <c:pt idx="0">
                  <c:v>Pre-training</c:v>
                </c:pt>
                <c:pt idx="1">
                  <c:v>Post-training</c:v>
                </c:pt>
                <c:pt idx="2">
                  <c:v>1 week follow up</c:v>
                </c:pt>
              </c:strCache>
            </c:strRef>
          </c:cat>
          <c:val>
            <c:numRef>
              <c:f>'Scores-Medium'!$C$32:$E$32</c:f>
              <c:numCache>
                <c:formatCode>0.00</c:formatCode>
                <c:ptCount val="3"/>
                <c:pt idx="0">
                  <c:v>4.25</c:v>
                </c:pt>
                <c:pt idx="1">
                  <c:v>9.7395833333333321</c:v>
                </c:pt>
                <c:pt idx="2">
                  <c:v>9.4583333333333321</c:v>
                </c:pt>
              </c:numCache>
            </c:numRef>
          </c:val>
          <c:extLst>
            <c:ext xmlns:c16="http://schemas.microsoft.com/office/drawing/2014/chart" uri="{C3380CC4-5D6E-409C-BE32-E72D297353CC}">
              <c16:uniqueId val="{00000001-4678-49C7-8CDE-BE65F19AE2CB}"/>
            </c:ext>
          </c:extLst>
        </c:ser>
        <c:dLbls>
          <c:dLblPos val="ctr"/>
          <c:showLegendKey val="0"/>
          <c:showVal val="1"/>
          <c:showCatName val="0"/>
          <c:showSerName val="0"/>
          <c:showPercent val="0"/>
          <c:showBubbleSize val="0"/>
        </c:dLbls>
        <c:gapWidth val="219"/>
        <c:overlap val="-27"/>
        <c:axId val="337838744"/>
        <c:axId val="337833496"/>
      </c:barChart>
      <c:catAx>
        <c:axId val="33783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37833496"/>
        <c:crosses val="autoZero"/>
        <c:auto val="1"/>
        <c:lblAlgn val="ctr"/>
        <c:lblOffset val="100"/>
        <c:noMultiLvlLbl val="0"/>
      </c:catAx>
      <c:valAx>
        <c:axId val="337833496"/>
        <c:scaling>
          <c:orientation val="minMax"/>
          <c:max val="1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37838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20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sz="quarter" idx="1"/>
          </p:nvPr>
        </p:nvSpPr>
        <p:spPr>
          <a:xfrm>
            <a:off x="4023092" y="0"/>
            <a:ext cx="3077739" cy="511651"/>
          </a:xfrm>
          <a:prstGeom prst="rect">
            <a:avLst/>
          </a:prstGeom>
        </p:spPr>
        <p:txBody>
          <a:bodyPr vert="horz" lIns="99057" tIns="49528" rIns="99057" bIns="49528" rtlCol="0"/>
          <a:lstStyle>
            <a:lvl1pPr algn="r">
              <a:defRPr sz="1300"/>
            </a:lvl1pPr>
          </a:lstStyle>
          <a:p>
            <a:endParaRPr lang="en-GB"/>
          </a:p>
        </p:txBody>
      </p:sp>
      <p:sp>
        <p:nvSpPr>
          <p:cNvPr id="4" name="Footer Placeholder 3"/>
          <p:cNvSpPr>
            <a:spLocks noGrp="1"/>
          </p:cNvSpPr>
          <p:nvPr>
            <p:ph type="ftr" sz="quarter" idx="2"/>
          </p:nvPr>
        </p:nvSpPr>
        <p:spPr>
          <a:xfrm>
            <a:off x="0" y="9719598"/>
            <a:ext cx="3077739" cy="511651"/>
          </a:xfrm>
          <a:prstGeom prst="rect">
            <a:avLst/>
          </a:prstGeom>
        </p:spPr>
        <p:txBody>
          <a:bodyPr vert="horz" lIns="99057" tIns="49528" rIns="99057" bIns="49528" rtlCol="0" anchor="b"/>
          <a:lstStyle>
            <a:lvl1pPr algn="l">
              <a:defRPr sz="1300"/>
            </a:lvl1pPr>
          </a:lstStyle>
          <a:p>
            <a:endParaRPr lang="en-GB"/>
          </a:p>
        </p:txBody>
      </p:sp>
      <p:sp>
        <p:nvSpPr>
          <p:cNvPr id="5" name="Slide Number Placeholder 4"/>
          <p:cNvSpPr>
            <a:spLocks noGrp="1"/>
          </p:cNvSpPr>
          <p:nvPr>
            <p:ph type="sldNum" sz="quarter" idx="3"/>
          </p:nvPr>
        </p:nvSpPr>
        <p:spPr>
          <a:xfrm>
            <a:off x="4023092" y="9719598"/>
            <a:ext cx="3077739" cy="511651"/>
          </a:xfrm>
          <a:prstGeom prst="rect">
            <a:avLst/>
          </a:prstGeom>
        </p:spPr>
        <p:txBody>
          <a:bodyPr vert="horz" lIns="99057" tIns="49528" rIns="99057" bIns="49528" rtlCol="0" anchor="b"/>
          <a:lstStyle>
            <a:lvl1pPr algn="r">
              <a:defRPr sz="1300"/>
            </a:lvl1pPr>
          </a:lstStyle>
          <a:p>
            <a:fld id="{A0F026BA-B8A7-4B5A-A3B0-0B7D31088B83}" type="slidenum">
              <a:rPr lang="en-GB" smtClean="0"/>
              <a:t>‹#›</a:t>
            </a:fld>
            <a:endParaRPr lang="en-GB"/>
          </a:p>
        </p:txBody>
      </p:sp>
    </p:spTree>
    <p:extLst>
      <p:ext uri="{BB962C8B-B14F-4D97-AF65-F5344CB8AC3E}">
        <p14:creationId xmlns:p14="http://schemas.microsoft.com/office/powerpoint/2010/main" val="259419722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endParaRPr lang="en-GB"/>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7" tIns="49528" rIns="99057" bIns="49528" rtlCol="0" anchor="ctr"/>
          <a:lstStyle/>
          <a:p>
            <a:endParaRPr lang="en-GB"/>
          </a:p>
        </p:txBody>
      </p:sp>
      <p:sp>
        <p:nvSpPr>
          <p:cNvPr id="5" name="Notes Placeholder 4"/>
          <p:cNvSpPr>
            <a:spLocks noGrp="1"/>
          </p:cNvSpPr>
          <p:nvPr>
            <p:ph type="body" sz="quarter" idx="3"/>
          </p:nvPr>
        </p:nvSpPr>
        <p:spPr>
          <a:xfrm>
            <a:off x="710248" y="4924643"/>
            <a:ext cx="5681980" cy="4029254"/>
          </a:xfrm>
          <a:prstGeom prst="rect">
            <a:avLst/>
          </a:prstGeom>
        </p:spPr>
        <p:txBody>
          <a:bodyPr vert="horz" lIns="99057" tIns="49528" rIns="99057" bIns="495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7DB9E1F4-77C1-461E-ABFF-BFE7DD57AFD2}" type="slidenum">
              <a:rPr lang="en-GB" smtClean="0"/>
              <a:t>‹#›</a:t>
            </a:fld>
            <a:endParaRPr lang="en-GB"/>
          </a:p>
        </p:txBody>
      </p:sp>
    </p:spTree>
    <p:extLst>
      <p:ext uri="{BB962C8B-B14F-4D97-AF65-F5344CB8AC3E}">
        <p14:creationId xmlns:p14="http://schemas.microsoft.com/office/powerpoint/2010/main" val="215175344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simplypsychology.org/false-memory.html" TargetMode="External"/><Relationship Id="rId3" Type="http://schemas.openxmlformats.org/officeDocument/2006/relationships/hyperlink" Target="https://www.simplypsychology.org/loftus-palmer.html" TargetMode="External"/><Relationship Id="rId7" Type="http://schemas.openxmlformats.org/officeDocument/2006/relationships/hyperlink" Target="https://www.simplypsychology.org/eyewitness-testimony.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simplypsychology.org/experimental-designs.html" TargetMode="External"/><Relationship Id="rId5" Type="http://schemas.openxmlformats.org/officeDocument/2006/relationships/hyperlink" Target="https://www.simplypsychology.org/experimental-method.html#lab" TargetMode="External"/><Relationship Id="rId4" Type="http://schemas.openxmlformats.org/officeDocument/2006/relationships/hyperlink" Target="https://www.simplypsychology.org/sampling.html#opp"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E1F4-77C1-461E-ABFF-BFE7DD57AFD2}" type="slidenum">
              <a:rPr lang="en-GB" smtClean="0"/>
              <a:t>1</a:t>
            </a:fld>
            <a:endParaRPr lang="en-GB"/>
          </a:p>
        </p:txBody>
      </p:sp>
      <p:sp>
        <p:nvSpPr>
          <p:cNvPr id="5" name="Date Placeholder 4"/>
          <p:cNvSpPr>
            <a:spLocks noGrp="1"/>
          </p:cNvSpPr>
          <p:nvPr>
            <p:ph type="dt" idx="10"/>
          </p:nvPr>
        </p:nvSpPr>
        <p:spPr/>
        <p:txBody>
          <a:bodyPr/>
          <a:lstStyle/>
          <a:p>
            <a:endParaRPr lang="en-GB"/>
          </a:p>
        </p:txBody>
      </p:sp>
    </p:spTree>
    <p:extLst>
      <p:ext uri="{BB962C8B-B14F-4D97-AF65-F5344CB8AC3E}">
        <p14:creationId xmlns:p14="http://schemas.microsoft.com/office/powerpoint/2010/main" val="3722086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Murdock, 1962 identified primacy and </a:t>
            </a:r>
            <a:r>
              <a:rPr lang="en-GB" dirty="0" err="1"/>
              <a:t>recency</a:t>
            </a:r>
            <a:r>
              <a:rPr lang="en-GB" dirty="0"/>
              <a:t> effects- you can recall items</a:t>
            </a:r>
            <a:r>
              <a:rPr lang="en-GB" baseline="0" dirty="0"/>
              <a:t> at start and end of a list better than those in the middle. Theorised to be due to LTM – primacy – rehearsal – and STM –</a:t>
            </a:r>
            <a:r>
              <a:rPr lang="en-GB" baseline="0" dirty="0" err="1"/>
              <a:t>recency</a:t>
            </a:r>
            <a:r>
              <a:rPr lang="en-GB" baseline="0" dirty="0"/>
              <a:t> – recall. </a:t>
            </a:r>
          </a:p>
          <a:p>
            <a:r>
              <a:rPr lang="en-GB" baseline="0" dirty="0"/>
              <a:t>With a delay (during which participants have a distractor task, e.g. counting backwards), the </a:t>
            </a:r>
            <a:r>
              <a:rPr lang="en-GB" baseline="0" dirty="0" err="1"/>
              <a:t>recency</a:t>
            </a:r>
            <a:r>
              <a:rPr lang="en-GB" baseline="0" dirty="0"/>
              <a:t> effect is reduced.</a:t>
            </a:r>
          </a:p>
          <a:p>
            <a:endParaRPr lang="en-GB" baseline="0" dirty="0"/>
          </a:p>
          <a:p>
            <a:r>
              <a:rPr lang="en-GB" baseline="0" dirty="0"/>
              <a:t>What’s the implications: </a:t>
            </a:r>
          </a:p>
          <a:p>
            <a:r>
              <a:rPr lang="en-GB" baseline="0" dirty="0"/>
              <a:t>- Put least important items in the middle of a list</a:t>
            </a:r>
          </a:p>
          <a:p>
            <a:r>
              <a:rPr lang="en-GB" baseline="0" dirty="0"/>
              <a:t> - put most important items at the start of a list…e.g. list your product’s main benefits first</a:t>
            </a:r>
          </a:p>
          <a:p>
            <a:r>
              <a:rPr lang="en-GB" baseline="0" dirty="0"/>
              <a:t>- Beware of list characteristics if designing a survey</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26</a:t>
            </a:fld>
            <a:endParaRPr lang="en-GB"/>
          </a:p>
        </p:txBody>
      </p:sp>
    </p:spTree>
    <p:extLst>
      <p:ext uri="{BB962C8B-B14F-4D97-AF65-F5344CB8AC3E}">
        <p14:creationId xmlns:p14="http://schemas.microsoft.com/office/powerpoint/2010/main" val="1200459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Evidence that short term store may behave differently for different senses – as we’ll see with Baddeley and Hitch,</a:t>
            </a:r>
            <a:r>
              <a:rPr lang="en-GB" baseline="0" dirty="0"/>
              <a:t> 1974 model – working memory with three different components; there are also several LTM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Fail to explain how information stored in Long term store – for example, it relies</a:t>
            </a:r>
            <a:r>
              <a:rPr lang="en-GB" baseline="0" dirty="0"/>
              <a:t> on rehearsal, whereas subconscious LTM exists; the role of rehearsal in our every day lives is actually very limited. </a:t>
            </a:r>
            <a:endParaRPr lang="en-GB" dirty="0"/>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27</a:t>
            </a:fld>
            <a:endParaRPr lang="en-GB"/>
          </a:p>
        </p:txBody>
      </p:sp>
    </p:spTree>
    <p:extLst>
      <p:ext uri="{BB962C8B-B14F-4D97-AF65-F5344CB8AC3E}">
        <p14:creationId xmlns:p14="http://schemas.microsoft.com/office/powerpoint/2010/main" val="1759112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90000"/>
              </a:lnSpc>
              <a:spcBef>
                <a:spcPct val="20000"/>
              </a:spcBef>
              <a:spcAft>
                <a:spcPct val="0"/>
              </a:spcAft>
              <a:buClr>
                <a:srgbClr val="003366"/>
              </a:buClr>
              <a:buSzPct val="75000"/>
              <a:buFont typeface="Wingdings" pitchFamily="2" charset="2"/>
              <a:buChar char="l"/>
              <a:tabLst/>
              <a:defRPr/>
            </a:pPr>
            <a:r>
              <a:rPr lang="en-GB" sz="2000" dirty="0">
                <a:solidFill>
                  <a:schemeClr val="tx2"/>
                </a:solidFill>
                <a:latin typeface="Arial" panose="020B0604020202020204" pitchFamily="34" charset="0"/>
                <a:cs typeface="Arial" panose="020B0604020202020204" pitchFamily="34" charset="0"/>
              </a:rPr>
              <a:t>Baddeley &amp; Hitch (1974)</a:t>
            </a:r>
          </a:p>
          <a:p>
            <a:pPr marL="342900" marR="0" lvl="0" indent="-342900" algn="l" defTabSz="914400" rtl="0" eaLnBrk="1" fontAlgn="base" latinLnBrk="0" hangingPunct="1">
              <a:lnSpc>
                <a:spcPct val="90000"/>
              </a:lnSpc>
              <a:spcBef>
                <a:spcPct val="20000"/>
              </a:spcBef>
              <a:spcAft>
                <a:spcPct val="0"/>
              </a:spcAft>
              <a:buClr>
                <a:srgbClr val="003366"/>
              </a:buClr>
              <a:buSzPct val="75000"/>
              <a:buFont typeface="Wingdings" pitchFamily="2" charset="2"/>
              <a:buChar char="l"/>
              <a:tabLst/>
              <a:defRPr/>
            </a:pPr>
            <a:r>
              <a:rPr lang="en-GB" sz="2000" dirty="0">
                <a:solidFill>
                  <a:schemeClr val="tx2"/>
                </a:solidFill>
                <a:latin typeface="Arial" panose="020B0604020202020204" pitchFamily="34" charset="0"/>
                <a:cs typeface="Arial" panose="020B0604020202020204" pitchFamily="34" charset="0"/>
              </a:rPr>
              <a:t>Replace concept of STM with “working memory”</a:t>
            </a:r>
          </a:p>
          <a:p>
            <a:pPr marL="342900" marR="0" lvl="0" indent="-342900" algn="l" defTabSz="914400" rtl="0" eaLnBrk="1" fontAlgn="base" latinLnBrk="0" hangingPunct="1">
              <a:lnSpc>
                <a:spcPct val="90000"/>
              </a:lnSpc>
              <a:spcBef>
                <a:spcPct val="20000"/>
              </a:spcBef>
              <a:spcAft>
                <a:spcPct val="0"/>
              </a:spcAft>
              <a:buClr>
                <a:srgbClr val="003366"/>
              </a:buClr>
              <a:buSzPct val="75000"/>
              <a:buFont typeface="Wingdings" pitchFamily="2" charset="2"/>
              <a:buChar char="l"/>
              <a:tabLst/>
              <a:defRPr/>
            </a:pPr>
            <a:r>
              <a:rPr lang="en-GB" sz="2000" dirty="0">
                <a:solidFill>
                  <a:schemeClr val="tx2"/>
                </a:solidFill>
                <a:latin typeface="Arial" panose="020B0604020202020204" pitchFamily="34" charset="0"/>
                <a:cs typeface="Arial" panose="020B0604020202020204" pitchFamily="34" charset="0"/>
              </a:rPr>
              <a:t>3 (now 4) Components of working memory</a:t>
            </a:r>
          </a:p>
          <a:p>
            <a:pPr marL="742950" marR="0" lvl="1" indent="-285750" algn="l" defTabSz="914400" rtl="0" eaLnBrk="1" fontAlgn="base" latinLnBrk="0" hangingPunct="1">
              <a:lnSpc>
                <a:spcPct val="90000"/>
              </a:lnSpc>
              <a:spcBef>
                <a:spcPct val="20000"/>
              </a:spcBef>
              <a:spcAft>
                <a:spcPct val="0"/>
              </a:spcAft>
              <a:buClr>
                <a:srgbClr val="003366"/>
              </a:buClr>
              <a:buSzPct val="75000"/>
              <a:buFontTx/>
              <a:buChar char="–"/>
              <a:tabLst/>
              <a:defRPr/>
            </a:pPr>
            <a:r>
              <a:rPr lang="en-GB" sz="2000" dirty="0">
                <a:solidFill>
                  <a:schemeClr val="tx2"/>
                </a:solidFill>
                <a:latin typeface="Arial" panose="020B0604020202020204" pitchFamily="34" charset="0"/>
                <a:cs typeface="Arial" panose="020B0604020202020204" pitchFamily="34" charset="0"/>
              </a:rPr>
              <a:t>A modality-free central executive resembling attention – assigns attentional resources to other systems &amp; resists distractions.</a:t>
            </a:r>
          </a:p>
          <a:p>
            <a:pPr marL="742950" marR="0" lvl="1" indent="-285750" algn="l" defTabSz="914400" rtl="0" eaLnBrk="1" fontAlgn="base" latinLnBrk="0" hangingPunct="1">
              <a:lnSpc>
                <a:spcPct val="90000"/>
              </a:lnSpc>
              <a:spcBef>
                <a:spcPct val="20000"/>
              </a:spcBef>
              <a:spcAft>
                <a:spcPct val="0"/>
              </a:spcAft>
              <a:buClr>
                <a:srgbClr val="003366"/>
              </a:buClr>
              <a:buSzPct val="75000"/>
              <a:buFontTx/>
              <a:buChar char="–"/>
              <a:tabLst/>
              <a:defRPr/>
            </a:pPr>
            <a:r>
              <a:rPr lang="en-GB" sz="2000" dirty="0">
                <a:solidFill>
                  <a:schemeClr val="tx2"/>
                </a:solidFill>
                <a:latin typeface="Arial" panose="020B0604020202020204" pitchFamily="34" charset="0"/>
                <a:cs typeface="Arial" panose="020B0604020202020204" pitchFamily="34" charset="0"/>
              </a:rPr>
              <a:t>An articulatory or phonological loop, which holds information in a phonological (i.e. speech-based) form</a:t>
            </a:r>
          </a:p>
          <a:p>
            <a:pPr marL="742950" marR="0" lvl="1" indent="-285750" algn="l" defTabSz="914400" rtl="0" eaLnBrk="1" fontAlgn="base" latinLnBrk="0" hangingPunct="1">
              <a:lnSpc>
                <a:spcPct val="90000"/>
              </a:lnSpc>
              <a:spcBef>
                <a:spcPct val="20000"/>
              </a:spcBef>
              <a:spcAft>
                <a:spcPct val="0"/>
              </a:spcAft>
              <a:buClr>
                <a:srgbClr val="003366"/>
              </a:buClr>
              <a:buSzPct val="75000"/>
              <a:buFontTx/>
              <a:buChar char="–"/>
              <a:tabLst/>
              <a:defRPr/>
            </a:pPr>
            <a:r>
              <a:rPr lang="en-GB" sz="2000" dirty="0">
                <a:solidFill>
                  <a:schemeClr val="tx2"/>
                </a:solidFill>
                <a:latin typeface="Arial" panose="020B0604020202020204" pitchFamily="34" charset="0"/>
                <a:cs typeface="Arial" panose="020B0604020202020204" pitchFamily="34" charset="0"/>
              </a:rPr>
              <a:t>A </a:t>
            </a:r>
            <a:r>
              <a:rPr lang="en-GB" sz="2000" dirty="0" err="1">
                <a:solidFill>
                  <a:schemeClr val="tx2"/>
                </a:solidFill>
                <a:latin typeface="Arial" panose="020B0604020202020204" pitchFamily="34" charset="0"/>
                <a:cs typeface="Arial" panose="020B0604020202020204" pitchFamily="34" charset="0"/>
              </a:rPr>
              <a:t>visuo-spatial</a:t>
            </a:r>
            <a:r>
              <a:rPr lang="en-GB" sz="2000" dirty="0">
                <a:solidFill>
                  <a:schemeClr val="tx2"/>
                </a:solidFill>
                <a:latin typeface="Arial" panose="020B0604020202020204" pitchFamily="34" charset="0"/>
                <a:cs typeface="Arial" panose="020B0604020202020204" pitchFamily="34" charset="0"/>
              </a:rPr>
              <a:t> scratch pad (now known as sketch pad) which is specialised for spatial and/or visual coding – holds information in an analog, spatial form. </a:t>
            </a:r>
          </a:p>
          <a:p>
            <a:pPr marL="742950" marR="0" lvl="1" indent="-285750" algn="l" defTabSz="914400" rtl="0" eaLnBrk="1" fontAlgn="base" latinLnBrk="0" hangingPunct="1">
              <a:lnSpc>
                <a:spcPct val="90000"/>
              </a:lnSpc>
              <a:spcBef>
                <a:spcPct val="20000"/>
              </a:spcBef>
              <a:spcAft>
                <a:spcPct val="0"/>
              </a:spcAft>
              <a:buClr>
                <a:srgbClr val="003366"/>
              </a:buClr>
              <a:buSzPct val="75000"/>
              <a:buFontTx/>
              <a:buChar char="–"/>
              <a:tabLst/>
              <a:defRPr/>
            </a:pPr>
            <a:r>
              <a:rPr lang="en-GB" sz="2000" dirty="0">
                <a:solidFill>
                  <a:schemeClr val="tx2"/>
                </a:solidFill>
                <a:latin typeface="Arial" panose="020B0604020202020204" pitchFamily="34" charset="0"/>
                <a:cs typeface="Arial" panose="020B0604020202020204" pitchFamily="34" charset="0"/>
              </a:rPr>
              <a:t>The episodic buffer – used to retain memories of </a:t>
            </a:r>
            <a:r>
              <a:rPr lang="en-US" sz="2000" dirty="0">
                <a:solidFill>
                  <a:schemeClr val="tx2"/>
                </a:solidFill>
                <a:latin typeface="Arial" panose="020B0604020202020204" pitchFamily="34" charset="0"/>
                <a:cs typeface="Arial" panose="020B0604020202020204" pitchFamily="34" charset="0"/>
              </a:rPr>
              <a:t>units of visual, spatial, and verbal information and chronological ordering (e.g., the memory of a story or a movie scene) </a:t>
            </a:r>
            <a:endParaRPr lang="en-GB" sz="2000" dirty="0">
              <a:solidFill>
                <a:schemeClr val="tx2"/>
              </a:solidFill>
              <a:latin typeface="Arial" panose="020B0604020202020204" pitchFamily="34" charset="0"/>
              <a:cs typeface="Arial" panose="020B0604020202020204" pitchFamily="34" charset="0"/>
            </a:endParaRPr>
          </a:p>
          <a:p>
            <a:r>
              <a:rPr lang="en-GB" dirty="0"/>
              <a:t>Working memory decreases with age. </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28</a:t>
            </a:fld>
            <a:endParaRPr lang="en-GB"/>
          </a:p>
        </p:txBody>
      </p:sp>
    </p:spTree>
    <p:extLst>
      <p:ext uri="{BB962C8B-B14F-4D97-AF65-F5344CB8AC3E}">
        <p14:creationId xmlns:p14="http://schemas.microsoft.com/office/powerpoint/2010/main" val="2176451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“force” use of special characters – okay, but people don’t like being forced</a:t>
            </a:r>
          </a:p>
          <a:p>
            <a:r>
              <a:rPr lang="en-GB" dirty="0"/>
              <a:t>Password management tools are probably a better option</a:t>
            </a:r>
          </a:p>
          <a:p>
            <a:r>
              <a:rPr lang="en-GB" dirty="0"/>
              <a:t>Multifactor authentication</a:t>
            </a:r>
          </a:p>
          <a:p>
            <a:r>
              <a:rPr lang="en-GB" dirty="0"/>
              <a:t>biometrics</a:t>
            </a:r>
          </a:p>
        </p:txBody>
      </p:sp>
      <p:sp>
        <p:nvSpPr>
          <p:cNvPr id="4" name="Date Placeholder 3"/>
          <p:cNvSpPr>
            <a:spLocks noGrp="1"/>
          </p:cNvSpPr>
          <p:nvPr>
            <p:ph type="dt" idx="1"/>
          </p:nvPr>
        </p:nvSpPr>
        <p:spPr/>
        <p:txBody>
          <a:bodyPr/>
          <a:lstStyle/>
          <a:p>
            <a:endParaRPr lang="en-GB"/>
          </a:p>
        </p:txBody>
      </p:sp>
      <p:sp>
        <p:nvSpPr>
          <p:cNvPr id="5" name="Slide Number Placeholder 4"/>
          <p:cNvSpPr>
            <a:spLocks noGrp="1"/>
          </p:cNvSpPr>
          <p:nvPr>
            <p:ph type="sldNum" sz="quarter" idx="5"/>
          </p:nvPr>
        </p:nvSpPr>
        <p:spPr/>
        <p:txBody>
          <a:bodyPr/>
          <a:lstStyle/>
          <a:p>
            <a:fld id="{7DB9E1F4-77C1-461E-ABFF-BFE7DD57AFD2}" type="slidenum">
              <a:rPr lang="en-GB" smtClean="0"/>
              <a:t>30</a:t>
            </a:fld>
            <a:endParaRPr lang="en-GB"/>
          </a:p>
        </p:txBody>
      </p:sp>
    </p:spTree>
    <p:extLst>
      <p:ext uri="{BB962C8B-B14F-4D97-AF65-F5344CB8AC3E}">
        <p14:creationId xmlns:p14="http://schemas.microsoft.com/office/powerpoint/2010/main" val="3337202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Forgetting my pin – I had been stressed and there is evidence that cortisol can affect memory recall. </a:t>
            </a:r>
          </a:p>
        </p:txBody>
      </p:sp>
      <p:sp>
        <p:nvSpPr>
          <p:cNvPr id="4" name="Date Placeholder 3"/>
          <p:cNvSpPr>
            <a:spLocks noGrp="1"/>
          </p:cNvSpPr>
          <p:nvPr>
            <p:ph type="dt" idx="1"/>
          </p:nvPr>
        </p:nvSpPr>
        <p:spPr/>
        <p:txBody>
          <a:bodyPr/>
          <a:lstStyle/>
          <a:p>
            <a:endParaRPr lang="en-GB"/>
          </a:p>
        </p:txBody>
      </p:sp>
      <p:sp>
        <p:nvSpPr>
          <p:cNvPr id="5" name="Slide Number Placeholder 4"/>
          <p:cNvSpPr>
            <a:spLocks noGrp="1"/>
          </p:cNvSpPr>
          <p:nvPr>
            <p:ph type="sldNum" sz="quarter" idx="5"/>
          </p:nvPr>
        </p:nvSpPr>
        <p:spPr/>
        <p:txBody>
          <a:bodyPr/>
          <a:lstStyle/>
          <a:p>
            <a:fld id="{7DB9E1F4-77C1-461E-ABFF-BFE7DD57AFD2}" type="slidenum">
              <a:rPr lang="en-GB" smtClean="0"/>
              <a:t>31</a:t>
            </a:fld>
            <a:endParaRPr lang="en-GB"/>
          </a:p>
        </p:txBody>
      </p:sp>
    </p:spTree>
    <p:extLst>
      <p:ext uri="{BB962C8B-B14F-4D97-AF65-F5344CB8AC3E}">
        <p14:creationId xmlns:p14="http://schemas.microsoft.com/office/powerpoint/2010/main" val="4211797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Loftus and Palmer | Simply Psychology</a:t>
            </a:r>
            <a:r>
              <a:rPr lang="en-GB" dirty="0"/>
              <a:t>:</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Experiment One</a:t>
            </a:r>
          </a:p>
          <a:p>
            <a:r>
              <a:rPr lang="en-GB" sz="1200" b="1" i="0" kern="1200" dirty="0">
                <a:solidFill>
                  <a:schemeClr val="tx1"/>
                </a:solidFill>
                <a:effectLst/>
                <a:latin typeface="+mn-lt"/>
                <a:ea typeface="+mn-ea"/>
                <a:cs typeface="+mn-cs"/>
              </a:rPr>
              <a:t>Procedure</a:t>
            </a:r>
            <a:r>
              <a:rPr lang="en-GB" sz="1200" b="0" i="0" kern="1200" dirty="0">
                <a:solidFill>
                  <a:schemeClr val="tx1"/>
                </a:solidFill>
                <a:effectLst/>
                <a:latin typeface="+mn-lt"/>
                <a:ea typeface="+mn-ea"/>
                <a:cs typeface="+mn-cs"/>
              </a:rPr>
              <a:t>: Forty-five American students from the University of Washington formed an </a:t>
            </a:r>
            <a:r>
              <a:rPr lang="en-GB" sz="1200" b="0" i="0" u="none" strike="noStrike" kern="1200" dirty="0">
                <a:solidFill>
                  <a:schemeClr val="tx1"/>
                </a:solidFill>
                <a:effectLst/>
                <a:latin typeface="+mn-lt"/>
                <a:ea typeface="+mn-ea"/>
                <a:cs typeface="+mn-cs"/>
                <a:hlinkClick r:id="rId4"/>
              </a:rPr>
              <a:t>opportunity sample</a:t>
            </a:r>
            <a:r>
              <a:rPr lang="en-GB" sz="1200" b="0" i="0" kern="1200" dirty="0">
                <a:solidFill>
                  <a:schemeClr val="tx1"/>
                </a:solidFill>
                <a:effectLst/>
                <a:latin typeface="+mn-lt"/>
                <a:ea typeface="+mn-ea"/>
                <a:cs typeface="+mn-cs"/>
              </a:rPr>
              <a:t>. This was a </a:t>
            </a:r>
            <a:r>
              <a:rPr lang="en-GB" sz="1200" b="0" i="0" u="none" strike="noStrike" kern="1200" dirty="0">
                <a:solidFill>
                  <a:schemeClr val="tx1"/>
                </a:solidFill>
                <a:effectLst/>
                <a:latin typeface="+mn-lt"/>
                <a:ea typeface="+mn-ea"/>
                <a:cs typeface="+mn-cs"/>
                <a:hlinkClick r:id="rId5"/>
              </a:rPr>
              <a:t>laboratory experiment</a:t>
            </a:r>
            <a:r>
              <a:rPr lang="en-GB" sz="1200" b="0" i="0" kern="1200" dirty="0">
                <a:solidFill>
                  <a:schemeClr val="tx1"/>
                </a:solidFill>
                <a:effectLst/>
                <a:latin typeface="+mn-lt"/>
                <a:ea typeface="+mn-ea"/>
                <a:cs typeface="+mn-cs"/>
              </a:rPr>
              <a:t> with five conditions, only one of which was experienced by each participant (an independent measures </a:t>
            </a:r>
            <a:r>
              <a:rPr lang="en-GB" sz="1200" b="0" i="0" u="none" strike="noStrike" kern="1200" dirty="0">
                <a:solidFill>
                  <a:schemeClr val="tx1"/>
                </a:solidFill>
                <a:effectLst/>
                <a:latin typeface="+mn-lt"/>
                <a:ea typeface="+mn-ea"/>
                <a:cs typeface="+mn-cs"/>
                <a:hlinkClick r:id="rId6"/>
              </a:rPr>
              <a:t>experimental design</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7 films of traffic accidents, ranging in duration from 5 to 30 seconds, were presented in a random order to each group.</a:t>
            </a:r>
          </a:p>
          <a:p>
            <a:r>
              <a:rPr lang="en-GB" sz="1200" b="0" i="0" kern="1200" dirty="0">
                <a:solidFill>
                  <a:schemeClr val="tx1"/>
                </a:solidFill>
                <a:effectLst/>
                <a:latin typeface="+mn-lt"/>
                <a:ea typeface="+mn-ea"/>
                <a:cs typeface="+mn-cs"/>
              </a:rPr>
              <a:t>After watching the film participants were asked to describe what had happened as if they were eyewitnesses.  They were then asked specific questions, including the question “About how fast were the cars going when they (smashed / collided / bumped / hit / contacted) each other?”</a:t>
            </a:r>
          </a:p>
          <a:p>
            <a:r>
              <a:rPr lang="en-GB" sz="1200" b="0" i="0" kern="1200" dirty="0">
                <a:solidFill>
                  <a:schemeClr val="tx1"/>
                </a:solidFill>
                <a:effectLst/>
                <a:latin typeface="+mn-lt"/>
                <a:ea typeface="+mn-ea"/>
                <a:cs typeface="+mn-cs"/>
              </a:rPr>
              <a:t>Thus, the IV was the wording of the question and the DV was the speed reported by the participants.</a:t>
            </a:r>
          </a:p>
          <a:p>
            <a:r>
              <a:rPr lang="en-GB" sz="1200" b="1" i="0" kern="1200" dirty="0">
                <a:solidFill>
                  <a:schemeClr val="tx1"/>
                </a:solidFill>
                <a:effectLst/>
                <a:latin typeface="+mn-lt"/>
                <a:ea typeface="+mn-ea"/>
                <a:cs typeface="+mn-cs"/>
              </a:rPr>
              <a:t>Findings</a:t>
            </a:r>
            <a:r>
              <a:rPr lang="en-GB" sz="1200" b="0" i="0" kern="1200" dirty="0">
                <a:solidFill>
                  <a:schemeClr val="tx1"/>
                </a:solidFill>
                <a:effectLst/>
                <a:latin typeface="+mn-lt"/>
                <a:ea typeface="+mn-ea"/>
                <a:cs typeface="+mn-cs"/>
              </a:rPr>
              <a:t>: The estimated speed was affected by the verb used. The verb implied information about the speed, which systematically affected the participants’ memory of the accident.</a:t>
            </a:r>
          </a:p>
          <a:p>
            <a:r>
              <a:rPr lang="en-GB" sz="1200" b="0" i="0" kern="1200" dirty="0">
                <a:solidFill>
                  <a:schemeClr val="tx1"/>
                </a:solidFill>
                <a:effectLst/>
                <a:latin typeface="+mn-lt"/>
                <a:ea typeface="+mn-ea"/>
                <a:cs typeface="+mn-cs"/>
              </a:rPr>
              <a:t>Participants who were asked the “smashed” question thought the cars were going faster than those who were asked the “hit” question. The participants in the “smashed” condition reported the highest speed estimate (40.8 mph), followed by “collided” (39.3 mph), “bumped” (38.1 mph), “hit” (34 mph), and “contacted” (31.8 mph) in descending order.</a:t>
            </a:r>
          </a:p>
          <a:p>
            <a:r>
              <a:rPr lang="en-GB" sz="1200" b="1" i="0" kern="1200" dirty="0">
                <a:solidFill>
                  <a:schemeClr val="tx1"/>
                </a:solidFill>
                <a:effectLst/>
                <a:latin typeface="+mn-lt"/>
                <a:ea typeface="+mn-ea"/>
                <a:cs typeface="+mn-cs"/>
              </a:rPr>
              <a:t>Conclusion</a:t>
            </a:r>
            <a:r>
              <a:rPr lang="en-GB" sz="1200" b="0" i="0" kern="1200" dirty="0">
                <a:solidFill>
                  <a:schemeClr val="tx1"/>
                </a:solidFill>
                <a:effectLst/>
                <a:latin typeface="+mn-lt"/>
                <a:ea typeface="+mn-ea"/>
                <a:cs typeface="+mn-cs"/>
              </a:rPr>
              <a:t>: The results show that the verb conveyed an impression of the speed the car was traveling and this altered the participants' perceptions. In other words, </a:t>
            </a:r>
            <a:r>
              <a:rPr lang="en-GB" sz="1200" b="0" i="0" u="none" strike="noStrike" kern="1200" dirty="0">
                <a:solidFill>
                  <a:schemeClr val="tx1"/>
                </a:solidFill>
                <a:effectLst/>
                <a:latin typeface="+mn-lt"/>
                <a:ea typeface="+mn-ea"/>
                <a:cs typeface="+mn-cs"/>
                <a:hlinkClick r:id="rId7"/>
              </a:rPr>
              <a:t>eyewitness testimony</a:t>
            </a:r>
            <a:r>
              <a:rPr lang="en-GB" sz="1200" b="0" i="0" kern="1200" dirty="0">
                <a:solidFill>
                  <a:schemeClr val="tx1"/>
                </a:solidFill>
                <a:effectLst/>
                <a:latin typeface="+mn-lt"/>
                <a:ea typeface="+mn-ea"/>
                <a:cs typeface="+mn-cs"/>
              </a:rPr>
              <a:t> might be biased by the way questions are asked after a crime is committed. Loftus and Palmer offer two possible explanations for this result:</a:t>
            </a:r>
          </a:p>
          <a:p>
            <a:r>
              <a:rPr lang="en-GB" sz="1200" b="1" i="0" kern="1200" dirty="0">
                <a:solidFill>
                  <a:schemeClr val="tx1"/>
                </a:solidFill>
                <a:effectLst/>
                <a:latin typeface="+mn-lt"/>
                <a:ea typeface="+mn-ea"/>
                <a:cs typeface="+mn-cs"/>
              </a:rPr>
              <a:t>Response-bias factors</a:t>
            </a:r>
            <a:r>
              <a:rPr lang="en-GB" sz="1200" b="0" i="0" kern="1200" dirty="0">
                <a:solidFill>
                  <a:schemeClr val="tx1"/>
                </a:solidFill>
                <a:effectLst/>
                <a:latin typeface="+mn-lt"/>
                <a:ea typeface="+mn-ea"/>
                <a:cs typeface="+mn-cs"/>
              </a:rPr>
              <a:t>: The misleading information provided may have simply influenced the answer a person gave (a 'response-</a:t>
            </a:r>
            <a:r>
              <a:rPr lang="en-GB" sz="1200" b="0" i="0" kern="1200" dirty="0" err="1">
                <a:solidFill>
                  <a:schemeClr val="tx1"/>
                </a:solidFill>
                <a:effectLst/>
                <a:latin typeface="+mn-lt"/>
                <a:ea typeface="+mn-ea"/>
                <a:cs typeface="+mn-cs"/>
              </a:rPr>
              <a:t>bias'</a:t>
            </a:r>
            <a:r>
              <a:rPr lang="en-GB" sz="1200" b="0" i="0" kern="1200" dirty="0">
                <a:solidFill>
                  <a:schemeClr val="tx1"/>
                </a:solidFill>
                <a:effectLst/>
                <a:latin typeface="+mn-lt"/>
                <a:ea typeface="+mn-ea"/>
                <a:cs typeface="+mn-cs"/>
              </a:rPr>
              <a:t>) but didn't actually lead to a </a:t>
            </a:r>
            <a:r>
              <a:rPr lang="en-GB" sz="1200" b="0" i="0" u="none" strike="noStrike" kern="1200" dirty="0">
                <a:solidFill>
                  <a:schemeClr val="tx1"/>
                </a:solidFill>
                <a:effectLst/>
                <a:latin typeface="+mn-lt"/>
                <a:ea typeface="+mn-ea"/>
                <a:cs typeface="+mn-cs"/>
                <a:hlinkClick r:id="rId8"/>
              </a:rPr>
              <a:t>false memory</a:t>
            </a:r>
            <a:r>
              <a:rPr lang="en-GB" sz="1200" b="0" i="0" kern="1200" dirty="0">
                <a:solidFill>
                  <a:schemeClr val="tx1"/>
                </a:solidFill>
                <a:effectLst/>
                <a:latin typeface="+mn-lt"/>
                <a:ea typeface="+mn-ea"/>
                <a:cs typeface="+mn-cs"/>
              </a:rPr>
              <a:t> of the event. For example, the different speed estimates occur because the critical word (e.g. 'smash' or 'hit') influences or biases a person's response.</a:t>
            </a:r>
          </a:p>
          <a:p>
            <a:r>
              <a:rPr lang="en-GB" sz="1200" b="1" i="0" kern="1200" dirty="0">
                <a:solidFill>
                  <a:schemeClr val="tx1"/>
                </a:solidFill>
                <a:effectLst/>
                <a:latin typeface="+mn-lt"/>
                <a:ea typeface="+mn-ea"/>
                <a:cs typeface="+mn-cs"/>
              </a:rPr>
              <a:t>The memory representation is altered</a:t>
            </a:r>
            <a:r>
              <a:rPr lang="en-GB" sz="1200" b="0" i="0" kern="1200" dirty="0">
                <a:solidFill>
                  <a:schemeClr val="tx1"/>
                </a:solidFill>
                <a:effectLst/>
                <a:latin typeface="+mn-lt"/>
                <a:ea typeface="+mn-ea"/>
                <a:cs typeface="+mn-cs"/>
              </a:rPr>
              <a:t>: The critical verb changes a person's perception of the accident - some critical words would lead someone to have a perception of the accident being more serious. This perception is then stored in a person's memory of the event.</a:t>
            </a:r>
          </a:p>
          <a:p>
            <a:r>
              <a:rPr lang="en-GB" sz="1200" b="0" i="0" kern="1200" dirty="0">
                <a:solidFill>
                  <a:schemeClr val="tx1"/>
                </a:solidFill>
                <a:effectLst/>
                <a:latin typeface="+mn-lt"/>
                <a:ea typeface="+mn-ea"/>
                <a:cs typeface="+mn-cs"/>
              </a:rPr>
              <a:t>If the second explanation is true we would expect participants to remember other details that are not true. Loftus and Palmer tested this in their second experiment.</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33</a:t>
            </a:fld>
            <a:endParaRPr lang="en-GB"/>
          </a:p>
        </p:txBody>
      </p:sp>
    </p:spTree>
    <p:extLst>
      <p:ext uri="{BB962C8B-B14F-4D97-AF65-F5344CB8AC3E}">
        <p14:creationId xmlns:p14="http://schemas.microsoft.com/office/powerpoint/2010/main" val="1271047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sz="1200" b="0" i="0" kern="1200" dirty="0">
                <a:solidFill>
                  <a:schemeClr val="tx1"/>
                </a:solidFill>
                <a:effectLst/>
                <a:latin typeface="+mn-lt"/>
                <a:ea typeface="+mn-ea"/>
                <a:cs typeface="+mn-cs"/>
              </a:rPr>
              <a:t>Everyone thinks, "Oh, I never would forget that." But we know from a lot of studies from the past 30 years that people aren't necessarily right. You can't even convince people that their memories are wrong. All you can say is that data would suggest your memory's wrong.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With emotional events like 9/11, I think we do have better memory for the important details [as compared with a neutral event]—we just don't have great memory for all the details. And we think we do, and that's the real contrast. Whereas, if I told you that you don't remember the details of your 26th birthday, you wouldn't be surprised, necessarily.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Our measure of accuracy is consistency with what people told us in the survey the week after the attack. From that first survey to the second survey a year later, the overall consistency of the details of how they learned of 9/11 was only 63 percent. At the third survey, </a:t>
            </a:r>
            <a:r>
              <a:rPr lang="en-GB" sz="1200" b="1" i="0" kern="1200" dirty="0">
                <a:solidFill>
                  <a:schemeClr val="tx1"/>
                </a:solidFill>
                <a:effectLst/>
                <a:latin typeface="+mn-lt"/>
                <a:ea typeface="+mn-ea"/>
                <a:cs typeface="+mn-cs"/>
              </a:rPr>
              <a:t>three years after the attack, consistency was 57 percent. So people were only a little more than 50 percent right for a lot of the details</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How well did people remember the facts about the attack itself?</a:t>
            </a:r>
            <a:br>
              <a:rPr lang="en-GB" dirty="0"/>
            </a:br>
            <a:r>
              <a:rPr lang="en-GB" sz="1200" b="0" i="0" kern="1200" dirty="0">
                <a:solidFill>
                  <a:schemeClr val="tx1"/>
                </a:solidFill>
                <a:effectLst/>
                <a:latin typeface="+mn-lt"/>
                <a:ea typeface="+mn-ea"/>
                <a:cs typeface="+mn-cs"/>
              </a:rPr>
              <a:t>They were better at memories for the facts of the attack than they were for their personal recollections. For instance, in recalling the number of planes involved, they were 94 percent accurate immediately afterward in the first survey, 86 percent accurate a year later, and 81 percent accurate three years later. But of course, those facts are supported by external reminders from media coverage.</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34</a:t>
            </a:fld>
            <a:endParaRPr lang="en-GB"/>
          </a:p>
        </p:txBody>
      </p:sp>
    </p:spTree>
    <p:extLst>
      <p:ext uri="{BB962C8B-B14F-4D97-AF65-F5344CB8AC3E}">
        <p14:creationId xmlns:p14="http://schemas.microsoft.com/office/powerpoint/2010/main" val="3871765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b="1" dirty="0"/>
              <a:t>Definition</a:t>
            </a:r>
            <a:r>
              <a:rPr lang="en-GB" dirty="0"/>
              <a:t>: Prospective memory refers to the ability to remember to carry out intended actions in the future, such as remembering to attend a meeting or take medication at a specific time.</a:t>
            </a:r>
          </a:p>
          <a:p>
            <a:pPr>
              <a:buFont typeface="Arial" panose="020B0604020202020204" pitchFamily="34" charset="0"/>
              <a:buChar char="•"/>
            </a:pPr>
            <a:r>
              <a:rPr lang="en-GB" b="1" dirty="0"/>
              <a:t>Types</a:t>
            </a:r>
            <a:r>
              <a:rPr lang="en-GB" dirty="0"/>
              <a:t>:</a:t>
            </a:r>
          </a:p>
          <a:p>
            <a:pPr marL="742950" lvl="1" indent="-285750">
              <a:buFont typeface="Arial" panose="020B0604020202020204" pitchFamily="34" charset="0"/>
              <a:buChar char="•"/>
            </a:pPr>
            <a:r>
              <a:rPr lang="en-GB" b="1" dirty="0"/>
              <a:t>Time-based prospective memory</a:t>
            </a:r>
            <a:r>
              <a:rPr lang="en-GB" dirty="0"/>
              <a:t>: Remembering to do something at a particular time (e.g., "I need to call someone at 3 PM").</a:t>
            </a:r>
          </a:p>
          <a:p>
            <a:pPr marL="742950" lvl="1" indent="-285750">
              <a:buFont typeface="Arial" panose="020B0604020202020204" pitchFamily="34" charset="0"/>
              <a:buChar char="•"/>
            </a:pPr>
            <a:r>
              <a:rPr lang="en-GB" b="1" dirty="0"/>
              <a:t>Event-based prospective memory</a:t>
            </a:r>
            <a:r>
              <a:rPr lang="en-GB" dirty="0"/>
              <a:t>: Remembering to perform an action when a specific event occurs (e.g., "When I see my colleague, I need to give them the report").</a:t>
            </a:r>
          </a:p>
          <a:p>
            <a:pPr>
              <a:buFont typeface="Arial" panose="020B0604020202020204" pitchFamily="34" charset="0"/>
              <a:buChar char="•"/>
            </a:pPr>
            <a:r>
              <a:rPr lang="en-GB" b="1" dirty="0"/>
              <a:t>Key Components</a:t>
            </a:r>
            <a:r>
              <a:rPr lang="en-GB" dirty="0"/>
              <a:t>:</a:t>
            </a:r>
          </a:p>
          <a:p>
            <a:pPr marL="742950" lvl="1" indent="-285750">
              <a:buFont typeface="Arial" panose="020B0604020202020204" pitchFamily="34" charset="0"/>
              <a:buChar char="•"/>
            </a:pPr>
            <a:r>
              <a:rPr lang="en-GB" b="1" dirty="0"/>
              <a:t>Intention formation</a:t>
            </a:r>
            <a:r>
              <a:rPr lang="en-GB" dirty="0"/>
              <a:t>: Formulating the intention or goal (e.g., planning to buy groceries after work).</a:t>
            </a:r>
          </a:p>
          <a:p>
            <a:pPr marL="742950" lvl="1" indent="-285750">
              <a:buFont typeface="Arial" panose="020B0604020202020204" pitchFamily="34" charset="0"/>
              <a:buChar char="•"/>
            </a:pPr>
            <a:r>
              <a:rPr lang="en-GB" b="1" dirty="0"/>
              <a:t>Retention</a:t>
            </a:r>
            <a:r>
              <a:rPr lang="en-GB" dirty="0"/>
              <a:t>: Keeping the intention in memory during the delay between forming the intention and executing it.</a:t>
            </a:r>
          </a:p>
          <a:p>
            <a:pPr marL="742950" lvl="1" indent="-285750">
              <a:buFont typeface="Arial" panose="020B0604020202020204" pitchFamily="34" charset="0"/>
              <a:buChar char="•"/>
            </a:pPr>
            <a:r>
              <a:rPr lang="en-GB" b="1" dirty="0"/>
              <a:t>Cue detection</a:t>
            </a:r>
            <a:r>
              <a:rPr lang="en-GB" dirty="0"/>
              <a:t>: Recognizing the appropriate time or situation (a cue) that triggers the intended action.</a:t>
            </a:r>
          </a:p>
          <a:p>
            <a:pPr marL="742950" lvl="1" indent="-285750">
              <a:buFont typeface="Arial" panose="020B0604020202020204" pitchFamily="34" charset="0"/>
              <a:buChar char="•"/>
            </a:pPr>
            <a:r>
              <a:rPr lang="en-GB" b="1" dirty="0"/>
              <a:t>Execution</a:t>
            </a:r>
            <a:r>
              <a:rPr lang="en-GB" dirty="0"/>
              <a:t>: Carrying out the intended action once the cue is detected.</a:t>
            </a:r>
          </a:p>
          <a:p>
            <a:pPr>
              <a:buFont typeface="Arial" panose="020B0604020202020204" pitchFamily="34" charset="0"/>
              <a:buChar char="•"/>
            </a:pPr>
            <a:r>
              <a:rPr lang="en-GB" b="1" dirty="0"/>
              <a:t>Challenges</a:t>
            </a:r>
            <a:r>
              <a:rPr lang="en-GB" dirty="0"/>
              <a:t>:</a:t>
            </a:r>
          </a:p>
          <a:p>
            <a:pPr marL="742950" lvl="1" indent="-285750">
              <a:buFont typeface="Arial" panose="020B0604020202020204" pitchFamily="34" charset="0"/>
              <a:buChar char="•"/>
            </a:pPr>
            <a:r>
              <a:rPr lang="en-GB" dirty="0"/>
              <a:t>Requires </a:t>
            </a:r>
            <a:r>
              <a:rPr lang="en-GB" b="1" dirty="0"/>
              <a:t>self-monitoring</a:t>
            </a:r>
            <a:r>
              <a:rPr lang="en-GB" dirty="0"/>
              <a:t> to detect when the cue for the task arises.</a:t>
            </a:r>
          </a:p>
          <a:p>
            <a:pPr marL="742950" lvl="1" indent="-285750">
              <a:buFont typeface="Arial" panose="020B0604020202020204" pitchFamily="34" charset="0"/>
              <a:buChar char="•"/>
            </a:pPr>
            <a:r>
              <a:rPr lang="en-GB" dirty="0"/>
              <a:t>Can be disrupted by distractions or changes in routine, especially with time-based tasks.</a:t>
            </a:r>
          </a:p>
          <a:p>
            <a:pPr marL="742950" lvl="1" indent="-285750">
              <a:buFont typeface="Arial" panose="020B0604020202020204" pitchFamily="34" charset="0"/>
              <a:buChar char="•"/>
            </a:pPr>
            <a:r>
              <a:rPr lang="en-GB" dirty="0"/>
              <a:t>Cognitive aging and conditions like Alzheimer's disease can impair prospective memory performance.</a:t>
            </a:r>
          </a:p>
          <a:p>
            <a:pPr>
              <a:buFont typeface="Arial" panose="020B0604020202020204" pitchFamily="34" charset="0"/>
              <a:buChar char="•"/>
            </a:pPr>
            <a:r>
              <a:rPr lang="en-GB" b="1" dirty="0"/>
              <a:t>Importance in daily life</a:t>
            </a:r>
            <a:r>
              <a:rPr lang="en-GB" dirty="0"/>
              <a:t>: Prospective memory is crucial for planning and managing daily activities, such as appointments, deadlines, and routine tasks.</a:t>
            </a:r>
          </a:p>
          <a:p>
            <a:pPr>
              <a:buFont typeface="Arial" panose="020B0604020202020204" pitchFamily="34" charset="0"/>
              <a:buChar char="•"/>
            </a:pPr>
            <a:r>
              <a:rPr lang="en-GB" b="1" dirty="0"/>
              <a:t>Real-life examples</a:t>
            </a:r>
            <a:r>
              <a:rPr lang="en-GB" dirty="0"/>
              <a:t>: Remembering to pick up children from school, mailing a letter when passing a </a:t>
            </a:r>
            <a:r>
              <a:rPr lang="en-GB" dirty="0" err="1"/>
              <a:t>postbox</a:t>
            </a:r>
            <a:r>
              <a:rPr lang="en-GB" dirty="0"/>
              <a:t>, or turning off the oven after cooking.</a:t>
            </a:r>
          </a:p>
          <a:p>
            <a:pPr>
              <a:buFont typeface="Arial" panose="020B0604020202020204" pitchFamily="34" charset="0"/>
              <a:buChar char="•"/>
            </a:pPr>
            <a:r>
              <a:rPr lang="en-GB" b="1" dirty="0"/>
              <a:t>Cognitive resources involved</a:t>
            </a:r>
            <a:r>
              <a:rPr lang="en-GB" dirty="0"/>
              <a:t>: Prospective memory tasks depend on a combination of </a:t>
            </a:r>
            <a:r>
              <a:rPr lang="en-GB" b="1" dirty="0"/>
              <a:t>working memory</a:t>
            </a:r>
            <a:r>
              <a:rPr lang="en-GB" dirty="0"/>
              <a:t>, </a:t>
            </a:r>
            <a:r>
              <a:rPr lang="en-GB" b="1" dirty="0"/>
              <a:t>executive functions</a:t>
            </a:r>
            <a:r>
              <a:rPr lang="en-GB" dirty="0"/>
              <a:t>, and </a:t>
            </a:r>
            <a:r>
              <a:rPr lang="en-GB" b="1" dirty="0"/>
              <a:t>attentional processes</a:t>
            </a:r>
            <a:r>
              <a:rPr lang="en-GB" dirty="0"/>
              <a:t>.</a:t>
            </a:r>
          </a:p>
          <a:p>
            <a:pPr>
              <a:buFont typeface="Arial" panose="020B0604020202020204" pitchFamily="34" charset="0"/>
              <a:buChar char="•"/>
            </a:pPr>
            <a:r>
              <a:rPr lang="en-GB" b="1" dirty="0"/>
              <a:t>Applications in psychology</a:t>
            </a:r>
            <a:r>
              <a:rPr lang="en-GB" dirty="0"/>
              <a:t>: Studied in cognitive psychology to understand how people plan, remember intentions, and deal with interruptions in goal-directed </a:t>
            </a:r>
            <a:r>
              <a:rPr lang="en-GB" dirty="0" err="1"/>
              <a:t>behavior</a:t>
            </a:r>
            <a:r>
              <a:rPr lang="en-GB" dirty="0"/>
              <a:t>.</a:t>
            </a:r>
          </a:p>
          <a:p>
            <a:pPr>
              <a:buFont typeface="Arial" panose="020B0604020202020204" pitchFamily="34" charset="0"/>
              <a:buChar char="•"/>
            </a:pPr>
            <a:r>
              <a:rPr lang="en-GB" b="1" dirty="0"/>
              <a:t>Improving prospective memory</a:t>
            </a:r>
            <a:r>
              <a:rPr lang="en-GB" dirty="0"/>
              <a:t>:</a:t>
            </a:r>
          </a:p>
          <a:p>
            <a:pPr marL="742950" lvl="1" indent="-285750">
              <a:buFont typeface="Arial" panose="020B0604020202020204" pitchFamily="34" charset="0"/>
              <a:buChar char="•"/>
            </a:pPr>
            <a:r>
              <a:rPr lang="en-GB" b="1" dirty="0"/>
              <a:t>External aids</a:t>
            </a:r>
            <a:r>
              <a:rPr lang="en-GB" dirty="0"/>
              <a:t>: Using reminders like alarms, notes, or apps to help trigger memory.</a:t>
            </a:r>
          </a:p>
          <a:p>
            <a:pPr marL="742950" lvl="1" indent="-285750">
              <a:buFont typeface="Arial" panose="020B0604020202020204" pitchFamily="34" charset="0"/>
              <a:buChar char="•"/>
            </a:pPr>
            <a:r>
              <a:rPr lang="en-GB" b="1" dirty="0"/>
              <a:t>Implementation intentions</a:t>
            </a:r>
            <a:r>
              <a:rPr lang="en-GB" dirty="0"/>
              <a:t>: Creating specific action plans that link cues to tasks ("If X happens, then I will do Y").</a:t>
            </a:r>
          </a:p>
          <a:p>
            <a:r>
              <a:rPr lang="en-GB" dirty="0"/>
              <a:t>Criticisms: The </a:t>
            </a:r>
            <a:r>
              <a:rPr lang="en-GB" b="1" dirty="0"/>
              <a:t>PAM (Preparatory Attentional and Memory) theory</a:t>
            </a:r>
            <a:r>
              <a:rPr lang="en-GB" dirty="0"/>
              <a:t> suggests that prospective memory tasks require continuous maintenance of an intention from formation to execution. However, research by Reese and Cherry (2002) showed that only 2% of participants thought about their intention when interrupted, casting doubt on this theory for routine tasks.</a:t>
            </a:r>
          </a:p>
          <a:p>
            <a:r>
              <a:rPr lang="en-GB" dirty="0"/>
              <a:t>Alternatively, </a:t>
            </a:r>
            <a:r>
              <a:rPr lang="en-GB" b="1" dirty="0"/>
              <a:t>Einstein and McDaniel's reflexive-associative theory</a:t>
            </a:r>
            <a:r>
              <a:rPr lang="en-GB" dirty="0"/>
              <a:t> (1990) found that intentions often "pop" into mind automatically. This theory proposes that an association is formed between a cue and an action, and when the cue appears, the associative memory system automatically triggers the retrieval of the intended action without needing constant conscious monitoring.</a:t>
            </a:r>
          </a:p>
          <a:p>
            <a:pPr marL="457200" lvl="1" indent="0">
              <a:buFont typeface="Arial" panose="020B0604020202020204" pitchFamily="34" charset="0"/>
              <a:buNone/>
            </a:pPr>
            <a:endParaRPr lang="en-GB" dirty="0"/>
          </a:p>
          <a:p>
            <a:endParaRPr lang="en-GB" dirty="0"/>
          </a:p>
        </p:txBody>
      </p:sp>
      <p:sp>
        <p:nvSpPr>
          <p:cNvPr id="4" name="Date Placeholder 3"/>
          <p:cNvSpPr>
            <a:spLocks noGrp="1"/>
          </p:cNvSpPr>
          <p:nvPr>
            <p:ph type="dt" idx="1"/>
          </p:nvPr>
        </p:nvSpPr>
        <p:spPr/>
        <p:txBody>
          <a:bodyPr/>
          <a:lstStyle/>
          <a:p>
            <a:endParaRPr lang="en-GB"/>
          </a:p>
        </p:txBody>
      </p:sp>
      <p:sp>
        <p:nvSpPr>
          <p:cNvPr id="5" name="Slide Number Placeholder 4"/>
          <p:cNvSpPr>
            <a:spLocks noGrp="1"/>
          </p:cNvSpPr>
          <p:nvPr>
            <p:ph type="sldNum" sz="quarter" idx="5"/>
          </p:nvPr>
        </p:nvSpPr>
        <p:spPr/>
        <p:txBody>
          <a:bodyPr/>
          <a:lstStyle/>
          <a:p>
            <a:fld id="{7DB9E1F4-77C1-461E-ABFF-BFE7DD57AFD2}" type="slidenum">
              <a:rPr lang="en-GB" smtClean="0"/>
              <a:t>36</a:t>
            </a:fld>
            <a:endParaRPr lang="en-GB"/>
          </a:p>
        </p:txBody>
      </p:sp>
    </p:spTree>
    <p:extLst>
      <p:ext uri="{BB962C8B-B14F-4D97-AF65-F5344CB8AC3E}">
        <p14:creationId xmlns:p14="http://schemas.microsoft.com/office/powerpoint/2010/main" val="1474061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C84EF-669C-4D34-20FA-3FD26B073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2FA8B-B13A-D5A3-F2A2-F0258A41E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31B78-6C89-A0FF-CC5C-264AADA45A66}"/>
              </a:ext>
            </a:extLst>
          </p:cNvPr>
          <p:cNvSpPr>
            <a:spLocks noGrp="1"/>
          </p:cNvSpPr>
          <p:nvPr>
            <p:ph type="body" idx="1"/>
          </p:nvPr>
        </p:nvSpPr>
        <p:spPr/>
        <p:txBody>
          <a:bodyPr/>
          <a:lstStyle/>
          <a:p>
            <a:pPr>
              <a:buFont typeface="Arial" panose="020B0604020202020204" pitchFamily="34" charset="0"/>
              <a:buChar char="•"/>
            </a:pPr>
            <a:r>
              <a:rPr lang="en-GB" b="1" dirty="0"/>
              <a:t>Definition</a:t>
            </a:r>
            <a:r>
              <a:rPr lang="en-GB" dirty="0"/>
              <a:t>: Prospective memory refers to the ability to remember to carry out intended actions in the future, such as remembering to attend a meeting or take medication at a specific time.</a:t>
            </a:r>
          </a:p>
          <a:p>
            <a:pPr>
              <a:buFont typeface="Arial" panose="020B0604020202020204" pitchFamily="34" charset="0"/>
              <a:buChar char="•"/>
            </a:pPr>
            <a:r>
              <a:rPr lang="en-GB" b="1" dirty="0"/>
              <a:t>Types</a:t>
            </a:r>
            <a:r>
              <a:rPr lang="en-GB" dirty="0"/>
              <a:t>:</a:t>
            </a:r>
          </a:p>
          <a:p>
            <a:pPr marL="742950" lvl="1" indent="-285750">
              <a:buFont typeface="Arial" panose="020B0604020202020204" pitchFamily="34" charset="0"/>
              <a:buChar char="•"/>
            </a:pPr>
            <a:r>
              <a:rPr lang="en-GB" b="1" dirty="0"/>
              <a:t>Time-based prospective memory</a:t>
            </a:r>
            <a:r>
              <a:rPr lang="en-GB" dirty="0"/>
              <a:t>: Remembering to do something at a particular time (e.g., "I need to call someone at 3 PM").</a:t>
            </a:r>
          </a:p>
          <a:p>
            <a:pPr marL="742950" lvl="1" indent="-285750">
              <a:buFont typeface="Arial" panose="020B0604020202020204" pitchFamily="34" charset="0"/>
              <a:buChar char="•"/>
            </a:pPr>
            <a:r>
              <a:rPr lang="en-GB" b="1" dirty="0"/>
              <a:t>Event-based prospective memory</a:t>
            </a:r>
            <a:r>
              <a:rPr lang="en-GB" dirty="0"/>
              <a:t>: Remembering to perform an action when a specific event occurs (e.g., "When I see my colleague, I need to give them the report").</a:t>
            </a:r>
          </a:p>
          <a:p>
            <a:pPr>
              <a:buFont typeface="Arial" panose="020B0604020202020204" pitchFamily="34" charset="0"/>
              <a:buChar char="•"/>
            </a:pPr>
            <a:r>
              <a:rPr lang="en-GB" b="1" dirty="0"/>
              <a:t>Key Components</a:t>
            </a:r>
            <a:r>
              <a:rPr lang="en-GB" dirty="0"/>
              <a:t>:</a:t>
            </a:r>
          </a:p>
          <a:p>
            <a:pPr marL="742950" lvl="1" indent="-285750">
              <a:buFont typeface="Arial" panose="020B0604020202020204" pitchFamily="34" charset="0"/>
              <a:buChar char="•"/>
            </a:pPr>
            <a:r>
              <a:rPr lang="en-GB" b="1" dirty="0"/>
              <a:t>Intention formation</a:t>
            </a:r>
            <a:r>
              <a:rPr lang="en-GB" dirty="0"/>
              <a:t>: Formulating the intention or goal (e.g., planning to buy groceries after work).</a:t>
            </a:r>
          </a:p>
          <a:p>
            <a:pPr marL="742950" lvl="1" indent="-285750">
              <a:buFont typeface="Arial" panose="020B0604020202020204" pitchFamily="34" charset="0"/>
              <a:buChar char="•"/>
            </a:pPr>
            <a:r>
              <a:rPr lang="en-GB" b="1" dirty="0"/>
              <a:t>Retention</a:t>
            </a:r>
            <a:r>
              <a:rPr lang="en-GB" dirty="0"/>
              <a:t>: Keeping the intention in memory during the delay between forming the intention and executing it.</a:t>
            </a:r>
          </a:p>
          <a:p>
            <a:pPr marL="742950" lvl="1" indent="-285750">
              <a:buFont typeface="Arial" panose="020B0604020202020204" pitchFamily="34" charset="0"/>
              <a:buChar char="•"/>
            </a:pPr>
            <a:r>
              <a:rPr lang="en-GB" b="1" dirty="0"/>
              <a:t>Cue detection</a:t>
            </a:r>
            <a:r>
              <a:rPr lang="en-GB" dirty="0"/>
              <a:t>: Recognizing the appropriate time or situation (a cue) that triggers the intended action.</a:t>
            </a:r>
          </a:p>
          <a:p>
            <a:pPr marL="742950" lvl="1" indent="-285750">
              <a:buFont typeface="Arial" panose="020B0604020202020204" pitchFamily="34" charset="0"/>
              <a:buChar char="•"/>
            </a:pPr>
            <a:r>
              <a:rPr lang="en-GB" b="1" dirty="0"/>
              <a:t>Execution</a:t>
            </a:r>
            <a:r>
              <a:rPr lang="en-GB" dirty="0"/>
              <a:t>: Carrying out the intended action once the cue is detected.</a:t>
            </a:r>
          </a:p>
          <a:p>
            <a:pPr>
              <a:buFont typeface="Arial" panose="020B0604020202020204" pitchFamily="34" charset="0"/>
              <a:buChar char="•"/>
            </a:pPr>
            <a:r>
              <a:rPr lang="en-GB" b="1" dirty="0"/>
              <a:t>Challenges</a:t>
            </a:r>
            <a:r>
              <a:rPr lang="en-GB" dirty="0"/>
              <a:t>:</a:t>
            </a:r>
          </a:p>
          <a:p>
            <a:pPr marL="742950" lvl="1" indent="-285750">
              <a:buFont typeface="Arial" panose="020B0604020202020204" pitchFamily="34" charset="0"/>
              <a:buChar char="•"/>
            </a:pPr>
            <a:r>
              <a:rPr lang="en-GB" dirty="0"/>
              <a:t>Requires </a:t>
            </a:r>
            <a:r>
              <a:rPr lang="en-GB" b="1" dirty="0"/>
              <a:t>self-monitoring</a:t>
            </a:r>
            <a:r>
              <a:rPr lang="en-GB" dirty="0"/>
              <a:t> to detect when the cue for the task arises.</a:t>
            </a:r>
          </a:p>
          <a:p>
            <a:pPr marL="742950" lvl="1" indent="-285750">
              <a:buFont typeface="Arial" panose="020B0604020202020204" pitchFamily="34" charset="0"/>
              <a:buChar char="•"/>
            </a:pPr>
            <a:r>
              <a:rPr lang="en-GB" dirty="0"/>
              <a:t>Can be disrupted by distractions or changes in routine, especially with time-based tasks.</a:t>
            </a:r>
          </a:p>
          <a:p>
            <a:pPr marL="742950" lvl="1" indent="-285750">
              <a:buFont typeface="Arial" panose="020B0604020202020204" pitchFamily="34" charset="0"/>
              <a:buChar char="•"/>
            </a:pPr>
            <a:r>
              <a:rPr lang="en-GB" dirty="0"/>
              <a:t>Cognitive aging and conditions like Alzheimer's disease can impair prospective memory performance.</a:t>
            </a:r>
          </a:p>
          <a:p>
            <a:pPr>
              <a:buFont typeface="Arial" panose="020B0604020202020204" pitchFamily="34" charset="0"/>
              <a:buChar char="•"/>
            </a:pPr>
            <a:r>
              <a:rPr lang="en-GB" b="1" dirty="0"/>
              <a:t>Importance in daily life</a:t>
            </a:r>
            <a:r>
              <a:rPr lang="en-GB" dirty="0"/>
              <a:t>: Prospective memory is crucial for planning and managing daily activities, such as appointments, deadlines, and routine tasks.</a:t>
            </a:r>
          </a:p>
          <a:p>
            <a:pPr>
              <a:buFont typeface="Arial" panose="020B0604020202020204" pitchFamily="34" charset="0"/>
              <a:buChar char="•"/>
            </a:pPr>
            <a:r>
              <a:rPr lang="en-GB" b="1" dirty="0"/>
              <a:t>Real-life examples</a:t>
            </a:r>
            <a:r>
              <a:rPr lang="en-GB" dirty="0"/>
              <a:t>: Remembering to pick up children from school, mailing a letter when passing a </a:t>
            </a:r>
            <a:r>
              <a:rPr lang="en-GB" dirty="0" err="1"/>
              <a:t>postbox</a:t>
            </a:r>
            <a:r>
              <a:rPr lang="en-GB" dirty="0"/>
              <a:t>, or turning off the oven after cooking.</a:t>
            </a:r>
          </a:p>
          <a:p>
            <a:pPr>
              <a:buFont typeface="Arial" panose="020B0604020202020204" pitchFamily="34" charset="0"/>
              <a:buChar char="•"/>
            </a:pPr>
            <a:r>
              <a:rPr lang="en-GB" b="1" dirty="0"/>
              <a:t>Cognitive resources involved</a:t>
            </a:r>
            <a:r>
              <a:rPr lang="en-GB" dirty="0"/>
              <a:t>: Prospective memory tasks depend on a combination of </a:t>
            </a:r>
            <a:r>
              <a:rPr lang="en-GB" b="1" dirty="0"/>
              <a:t>working memory</a:t>
            </a:r>
            <a:r>
              <a:rPr lang="en-GB" dirty="0"/>
              <a:t>, </a:t>
            </a:r>
            <a:r>
              <a:rPr lang="en-GB" b="1" dirty="0"/>
              <a:t>executive functions</a:t>
            </a:r>
            <a:r>
              <a:rPr lang="en-GB" dirty="0"/>
              <a:t>, and </a:t>
            </a:r>
            <a:r>
              <a:rPr lang="en-GB" b="1" dirty="0"/>
              <a:t>attentional processes</a:t>
            </a:r>
            <a:r>
              <a:rPr lang="en-GB" dirty="0"/>
              <a:t>.</a:t>
            </a:r>
          </a:p>
          <a:p>
            <a:pPr>
              <a:buFont typeface="Arial" panose="020B0604020202020204" pitchFamily="34" charset="0"/>
              <a:buChar char="•"/>
            </a:pPr>
            <a:r>
              <a:rPr lang="en-GB" b="1" dirty="0"/>
              <a:t>Applications in psychology</a:t>
            </a:r>
            <a:r>
              <a:rPr lang="en-GB" dirty="0"/>
              <a:t>: Studied in cognitive psychology to understand how people plan, remember intentions, and deal with interruptions in goal-directed </a:t>
            </a:r>
            <a:r>
              <a:rPr lang="en-GB" dirty="0" err="1"/>
              <a:t>behavior</a:t>
            </a:r>
            <a:r>
              <a:rPr lang="en-GB" dirty="0"/>
              <a:t>.</a:t>
            </a:r>
          </a:p>
          <a:p>
            <a:pPr>
              <a:buFont typeface="Arial" panose="020B0604020202020204" pitchFamily="34" charset="0"/>
              <a:buChar char="•"/>
            </a:pPr>
            <a:r>
              <a:rPr lang="en-GB" b="1" dirty="0"/>
              <a:t>Improving prospective memory</a:t>
            </a:r>
            <a:r>
              <a:rPr lang="en-GB" dirty="0"/>
              <a:t>:</a:t>
            </a:r>
          </a:p>
          <a:p>
            <a:pPr marL="742950" lvl="1" indent="-285750">
              <a:buFont typeface="Arial" panose="020B0604020202020204" pitchFamily="34" charset="0"/>
              <a:buChar char="•"/>
            </a:pPr>
            <a:r>
              <a:rPr lang="en-GB" b="1" dirty="0"/>
              <a:t>External aids</a:t>
            </a:r>
            <a:r>
              <a:rPr lang="en-GB" dirty="0"/>
              <a:t>: Using reminders like alarms, notes, or apps to help trigger memory.</a:t>
            </a:r>
          </a:p>
          <a:p>
            <a:pPr marL="742950" lvl="1" indent="-285750">
              <a:buFont typeface="Arial" panose="020B0604020202020204" pitchFamily="34" charset="0"/>
              <a:buChar char="•"/>
            </a:pPr>
            <a:r>
              <a:rPr lang="en-GB" b="1" dirty="0"/>
              <a:t>Implementation intentions</a:t>
            </a:r>
            <a:r>
              <a:rPr lang="en-GB" dirty="0"/>
              <a:t>: Creating specific action plans that link cues to tasks ("If X happens, then I will do Y").</a:t>
            </a:r>
          </a:p>
          <a:p>
            <a:r>
              <a:rPr lang="en-GB" dirty="0"/>
              <a:t>Criticisms: The </a:t>
            </a:r>
            <a:r>
              <a:rPr lang="en-GB" b="1" dirty="0"/>
              <a:t>PAM (Preparatory Attentional and Memory) theory</a:t>
            </a:r>
            <a:r>
              <a:rPr lang="en-GB" dirty="0"/>
              <a:t> suggests that prospective memory tasks require continuous maintenance of an intention from formation to execution. However, research by Reese and Cherry (2002) showed that only 2% of participants thought about their intention when interrupted, casting doubt on this theory for routine tasks.</a:t>
            </a:r>
          </a:p>
          <a:p>
            <a:r>
              <a:rPr lang="en-GB" dirty="0"/>
              <a:t>Alternatively, </a:t>
            </a:r>
            <a:r>
              <a:rPr lang="en-GB" b="1" dirty="0"/>
              <a:t>Einstein and McDaniel's reflexive-associative theory</a:t>
            </a:r>
            <a:r>
              <a:rPr lang="en-GB" dirty="0"/>
              <a:t> (1990) found that intentions often "pop" into mind automatically. This theory proposes that an association is formed between a cue and an action, and when the cue appears, the associative memory system automatically triggers the retrieval of the intended action without needing constant conscious monitoring.</a:t>
            </a:r>
          </a:p>
          <a:p>
            <a:pPr marL="457200" lvl="1" indent="0">
              <a:buFont typeface="Arial" panose="020B0604020202020204" pitchFamily="34" charset="0"/>
              <a:buNone/>
            </a:pPr>
            <a:endParaRPr lang="en-GB" dirty="0"/>
          </a:p>
          <a:p>
            <a:endParaRPr lang="en-GB" dirty="0"/>
          </a:p>
        </p:txBody>
      </p:sp>
      <p:sp>
        <p:nvSpPr>
          <p:cNvPr id="4" name="Date Placeholder 3">
            <a:extLst>
              <a:ext uri="{FF2B5EF4-FFF2-40B4-BE49-F238E27FC236}">
                <a16:creationId xmlns:a16="http://schemas.microsoft.com/office/drawing/2014/main" id="{62FB44BC-34B4-C738-D0BE-9138154E8052}"/>
              </a:ext>
            </a:extLst>
          </p:cNvPr>
          <p:cNvSpPr>
            <a:spLocks noGrp="1"/>
          </p:cNvSpPr>
          <p:nvPr>
            <p:ph type="dt" idx="1"/>
          </p:nvPr>
        </p:nvSpPr>
        <p:spPr/>
        <p:txBody>
          <a:bodyPr/>
          <a:lstStyle/>
          <a:p>
            <a:endParaRPr lang="en-GB"/>
          </a:p>
        </p:txBody>
      </p:sp>
      <p:sp>
        <p:nvSpPr>
          <p:cNvPr id="5" name="Slide Number Placeholder 4">
            <a:extLst>
              <a:ext uri="{FF2B5EF4-FFF2-40B4-BE49-F238E27FC236}">
                <a16:creationId xmlns:a16="http://schemas.microsoft.com/office/drawing/2014/main" id="{3A75B644-27C0-4F27-93E8-2A731C44F9A3}"/>
              </a:ext>
            </a:extLst>
          </p:cNvPr>
          <p:cNvSpPr>
            <a:spLocks noGrp="1"/>
          </p:cNvSpPr>
          <p:nvPr>
            <p:ph type="sldNum" sz="quarter" idx="5"/>
          </p:nvPr>
        </p:nvSpPr>
        <p:spPr/>
        <p:txBody>
          <a:bodyPr/>
          <a:lstStyle/>
          <a:p>
            <a:fld id="{7DB9E1F4-77C1-461E-ABFF-BFE7DD57AFD2}" type="slidenum">
              <a:rPr lang="en-GB" smtClean="0"/>
              <a:t>39</a:t>
            </a:fld>
            <a:endParaRPr lang="en-GB"/>
          </a:p>
        </p:txBody>
      </p:sp>
    </p:spTree>
    <p:extLst>
      <p:ext uri="{BB962C8B-B14F-4D97-AF65-F5344CB8AC3E}">
        <p14:creationId xmlns:p14="http://schemas.microsoft.com/office/powerpoint/2010/main" val="2629014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0B204-3EF3-1C02-8693-D7A160A9B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BFEF1F-5938-F33A-BDD3-F7AA54C95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22DC20-4D0F-1F88-59AD-FCE653DE0F35}"/>
              </a:ext>
            </a:extLst>
          </p:cNvPr>
          <p:cNvSpPr>
            <a:spLocks noGrp="1"/>
          </p:cNvSpPr>
          <p:nvPr>
            <p:ph type="body" idx="1"/>
          </p:nvPr>
        </p:nvSpPr>
        <p:spPr/>
        <p:txBody>
          <a:bodyPr/>
          <a:lstStyle/>
          <a:p>
            <a:pPr>
              <a:buFont typeface="Arial" panose="020B0604020202020204" pitchFamily="34" charset="0"/>
              <a:buChar char="•"/>
            </a:pPr>
            <a:r>
              <a:rPr lang="en-GB" b="1" dirty="0"/>
              <a:t>Definition</a:t>
            </a:r>
            <a:r>
              <a:rPr lang="en-GB" dirty="0"/>
              <a:t>: Prospective memory refers to the ability to remember to carry out intended actions in the future, such as remembering to attend a meeting or take medication at a specific time.</a:t>
            </a:r>
          </a:p>
          <a:p>
            <a:pPr>
              <a:buFont typeface="Arial" panose="020B0604020202020204" pitchFamily="34" charset="0"/>
              <a:buChar char="•"/>
            </a:pPr>
            <a:r>
              <a:rPr lang="en-GB" b="1" dirty="0"/>
              <a:t>Types</a:t>
            </a:r>
            <a:r>
              <a:rPr lang="en-GB" dirty="0"/>
              <a:t>:</a:t>
            </a:r>
          </a:p>
          <a:p>
            <a:pPr marL="742950" lvl="1" indent="-285750">
              <a:buFont typeface="Arial" panose="020B0604020202020204" pitchFamily="34" charset="0"/>
              <a:buChar char="•"/>
            </a:pPr>
            <a:r>
              <a:rPr lang="en-GB" b="1" dirty="0"/>
              <a:t>Time-based prospective memory</a:t>
            </a:r>
            <a:r>
              <a:rPr lang="en-GB" dirty="0"/>
              <a:t>: Remembering to do something at a particular time (e.g., "I need to call someone at 3 PM").</a:t>
            </a:r>
          </a:p>
          <a:p>
            <a:pPr marL="742950" lvl="1" indent="-285750">
              <a:buFont typeface="Arial" panose="020B0604020202020204" pitchFamily="34" charset="0"/>
              <a:buChar char="•"/>
            </a:pPr>
            <a:r>
              <a:rPr lang="en-GB" b="1" dirty="0"/>
              <a:t>Event-based prospective memory</a:t>
            </a:r>
            <a:r>
              <a:rPr lang="en-GB" dirty="0"/>
              <a:t>: Remembering to perform an action when a specific event occurs (e.g., "When I see my colleague, I need to give them the report").</a:t>
            </a:r>
          </a:p>
          <a:p>
            <a:pPr>
              <a:buFont typeface="Arial" panose="020B0604020202020204" pitchFamily="34" charset="0"/>
              <a:buChar char="•"/>
            </a:pPr>
            <a:r>
              <a:rPr lang="en-GB" b="1" dirty="0"/>
              <a:t>Key Components</a:t>
            </a:r>
            <a:r>
              <a:rPr lang="en-GB" dirty="0"/>
              <a:t>:</a:t>
            </a:r>
          </a:p>
          <a:p>
            <a:pPr marL="742950" lvl="1" indent="-285750">
              <a:buFont typeface="Arial" panose="020B0604020202020204" pitchFamily="34" charset="0"/>
              <a:buChar char="•"/>
            </a:pPr>
            <a:r>
              <a:rPr lang="en-GB" b="1" dirty="0"/>
              <a:t>Intention formation</a:t>
            </a:r>
            <a:r>
              <a:rPr lang="en-GB" dirty="0"/>
              <a:t>: Formulating the intention or goal (e.g., planning to buy groceries after work).</a:t>
            </a:r>
          </a:p>
          <a:p>
            <a:pPr marL="742950" lvl="1" indent="-285750">
              <a:buFont typeface="Arial" panose="020B0604020202020204" pitchFamily="34" charset="0"/>
              <a:buChar char="•"/>
            </a:pPr>
            <a:r>
              <a:rPr lang="en-GB" b="1" dirty="0"/>
              <a:t>Retention</a:t>
            </a:r>
            <a:r>
              <a:rPr lang="en-GB" dirty="0"/>
              <a:t>: Keeping the intention in memory during the delay between forming the intention and executing it.</a:t>
            </a:r>
          </a:p>
          <a:p>
            <a:pPr marL="742950" lvl="1" indent="-285750">
              <a:buFont typeface="Arial" panose="020B0604020202020204" pitchFamily="34" charset="0"/>
              <a:buChar char="•"/>
            </a:pPr>
            <a:r>
              <a:rPr lang="en-GB" b="1" dirty="0"/>
              <a:t>Cue detection</a:t>
            </a:r>
            <a:r>
              <a:rPr lang="en-GB" dirty="0"/>
              <a:t>: Recognizing the appropriate time or situation (a cue) that triggers the intended action.</a:t>
            </a:r>
          </a:p>
          <a:p>
            <a:pPr marL="742950" lvl="1" indent="-285750">
              <a:buFont typeface="Arial" panose="020B0604020202020204" pitchFamily="34" charset="0"/>
              <a:buChar char="•"/>
            </a:pPr>
            <a:r>
              <a:rPr lang="en-GB" b="1" dirty="0"/>
              <a:t>Execution</a:t>
            </a:r>
            <a:r>
              <a:rPr lang="en-GB" dirty="0"/>
              <a:t>: Carrying out the intended action once the cue is detected.</a:t>
            </a:r>
          </a:p>
          <a:p>
            <a:pPr>
              <a:buFont typeface="Arial" panose="020B0604020202020204" pitchFamily="34" charset="0"/>
              <a:buChar char="•"/>
            </a:pPr>
            <a:r>
              <a:rPr lang="en-GB" b="1" dirty="0"/>
              <a:t>Challenges</a:t>
            </a:r>
            <a:r>
              <a:rPr lang="en-GB" dirty="0"/>
              <a:t>:</a:t>
            </a:r>
          </a:p>
          <a:p>
            <a:pPr marL="742950" lvl="1" indent="-285750">
              <a:buFont typeface="Arial" panose="020B0604020202020204" pitchFamily="34" charset="0"/>
              <a:buChar char="•"/>
            </a:pPr>
            <a:r>
              <a:rPr lang="en-GB" dirty="0"/>
              <a:t>Requires </a:t>
            </a:r>
            <a:r>
              <a:rPr lang="en-GB" b="1" dirty="0"/>
              <a:t>self-monitoring</a:t>
            </a:r>
            <a:r>
              <a:rPr lang="en-GB" dirty="0"/>
              <a:t> to detect when the cue for the task arises.</a:t>
            </a:r>
          </a:p>
          <a:p>
            <a:pPr marL="742950" lvl="1" indent="-285750">
              <a:buFont typeface="Arial" panose="020B0604020202020204" pitchFamily="34" charset="0"/>
              <a:buChar char="•"/>
            </a:pPr>
            <a:r>
              <a:rPr lang="en-GB" dirty="0"/>
              <a:t>Can be disrupted by distractions or changes in routine, especially with time-based tasks.</a:t>
            </a:r>
          </a:p>
          <a:p>
            <a:pPr marL="742950" lvl="1" indent="-285750">
              <a:buFont typeface="Arial" panose="020B0604020202020204" pitchFamily="34" charset="0"/>
              <a:buChar char="•"/>
            </a:pPr>
            <a:r>
              <a:rPr lang="en-GB" dirty="0"/>
              <a:t>Cognitive aging and conditions like Alzheimer's disease can impair prospective memory performance.</a:t>
            </a:r>
          </a:p>
          <a:p>
            <a:pPr>
              <a:buFont typeface="Arial" panose="020B0604020202020204" pitchFamily="34" charset="0"/>
              <a:buChar char="•"/>
            </a:pPr>
            <a:r>
              <a:rPr lang="en-GB" b="1" dirty="0"/>
              <a:t>Importance in daily life</a:t>
            </a:r>
            <a:r>
              <a:rPr lang="en-GB" dirty="0"/>
              <a:t>: Prospective memory is crucial for planning and managing daily activities, such as appointments, deadlines, and routine tasks.</a:t>
            </a:r>
          </a:p>
          <a:p>
            <a:pPr>
              <a:buFont typeface="Arial" panose="020B0604020202020204" pitchFamily="34" charset="0"/>
              <a:buChar char="•"/>
            </a:pPr>
            <a:r>
              <a:rPr lang="en-GB" b="1" dirty="0"/>
              <a:t>Real-life examples</a:t>
            </a:r>
            <a:r>
              <a:rPr lang="en-GB" dirty="0"/>
              <a:t>: Remembering to pick up children from school, mailing a letter when passing a </a:t>
            </a:r>
            <a:r>
              <a:rPr lang="en-GB" dirty="0" err="1"/>
              <a:t>postbox</a:t>
            </a:r>
            <a:r>
              <a:rPr lang="en-GB" dirty="0"/>
              <a:t>, or turning off the oven after cooking.</a:t>
            </a:r>
          </a:p>
          <a:p>
            <a:pPr>
              <a:buFont typeface="Arial" panose="020B0604020202020204" pitchFamily="34" charset="0"/>
              <a:buChar char="•"/>
            </a:pPr>
            <a:r>
              <a:rPr lang="en-GB" b="1" dirty="0"/>
              <a:t>Cognitive resources involved</a:t>
            </a:r>
            <a:r>
              <a:rPr lang="en-GB" dirty="0"/>
              <a:t>: Prospective memory tasks depend on a combination of </a:t>
            </a:r>
            <a:r>
              <a:rPr lang="en-GB" b="1" dirty="0"/>
              <a:t>working memory</a:t>
            </a:r>
            <a:r>
              <a:rPr lang="en-GB" dirty="0"/>
              <a:t>, </a:t>
            </a:r>
            <a:r>
              <a:rPr lang="en-GB" b="1" dirty="0"/>
              <a:t>executive functions</a:t>
            </a:r>
            <a:r>
              <a:rPr lang="en-GB" dirty="0"/>
              <a:t>, and </a:t>
            </a:r>
            <a:r>
              <a:rPr lang="en-GB" b="1" dirty="0"/>
              <a:t>attentional processes</a:t>
            </a:r>
            <a:r>
              <a:rPr lang="en-GB" dirty="0"/>
              <a:t>.</a:t>
            </a:r>
          </a:p>
          <a:p>
            <a:pPr>
              <a:buFont typeface="Arial" panose="020B0604020202020204" pitchFamily="34" charset="0"/>
              <a:buChar char="•"/>
            </a:pPr>
            <a:r>
              <a:rPr lang="en-GB" b="1" dirty="0"/>
              <a:t>Applications in psychology</a:t>
            </a:r>
            <a:r>
              <a:rPr lang="en-GB" dirty="0"/>
              <a:t>: Studied in cognitive psychology to understand how people plan, remember intentions, and deal with interruptions in goal-directed </a:t>
            </a:r>
            <a:r>
              <a:rPr lang="en-GB" dirty="0" err="1"/>
              <a:t>behavior</a:t>
            </a:r>
            <a:r>
              <a:rPr lang="en-GB" dirty="0"/>
              <a:t>.</a:t>
            </a:r>
          </a:p>
          <a:p>
            <a:pPr>
              <a:buFont typeface="Arial" panose="020B0604020202020204" pitchFamily="34" charset="0"/>
              <a:buChar char="•"/>
            </a:pPr>
            <a:r>
              <a:rPr lang="en-GB" b="1" dirty="0"/>
              <a:t>Improving prospective memory</a:t>
            </a:r>
            <a:r>
              <a:rPr lang="en-GB" dirty="0"/>
              <a:t>:</a:t>
            </a:r>
          </a:p>
          <a:p>
            <a:pPr marL="742950" lvl="1" indent="-285750">
              <a:buFont typeface="Arial" panose="020B0604020202020204" pitchFamily="34" charset="0"/>
              <a:buChar char="•"/>
            </a:pPr>
            <a:r>
              <a:rPr lang="en-GB" b="1" dirty="0"/>
              <a:t>External aids</a:t>
            </a:r>
            <a:r>
              <a:rPr lang="en-GB" dirty="0"/>
              <a:t>: Using reminders like alarms, notes, or apps to help trigger memory.</a:t>
            </a:r>
          </a:p>
          <a:p>
            <a:pPr marL="742950" lvl="1" indent="-285750">
              <a:buFont typeface="Arial" panose="020B0604020202020204" pitchFamily="34" charset="0"/>
              <a:buChar char="•"/>
            </a:pPr>
            <a:r>
              <a:rPr lang="en-GB" b="1" dirty="0"/>
              <a:t>Implementation intentions</a:t>
            </a:r>
            <a:r>
              <a:rPr lang="en-GB" dirty="0"/>
              <a:t>: Creating specific action plans that link cues to tasks ("If X happens, then I will do Y").</a:t>
            </a:r>
          </a:p>
          <a:p>
            <a:r>
              <a:rPr lang="en-GB" dirty="0"/>
              <a:t>Criticisms: The </a:t>
            </a:r>
            <a:r>
              <a:rPr lang="en-GB" b="1" dirty="0"/>
              <a:t>PAM (Preparatory Attentional and Memory) theory</a:t>
            </a:r>
            <a:r>
              <a:rPr lang="en-GB" dirty="0"/>
              <a:t> suggests that prospective memory tasks require continuous maintenance of an intention from formation to execution. However, research by Reese and Cherry (2002) showed that only 2% of participants thought about their intention when interrupted, casting doubt on this theory for routine tasks.</a:t>
            </a:r>
          </a:p>
          <a:p>
            <a:r>
              <a:rPr lang="en-GB" dirty="0"/>
              <a:t>Alternatively, </a:t>
            </a:r>
            <a:r>
              <a:rPr lang="en-GB" b="1" dirty="0"/>
              <a:t>Einstein and McDaniel's reflexive-associative theory</a:t>
            </a:r>
            <a:r>
              <a:rPr lang="en-GB" dirty="0"/>
              <a:t> (1990) found that intentions often "pop" into mind automatically. This theory proposes that an association is formed between a cue and an action, and when the cue appears, the associative memory system automatically triggers the retrieval of the intended action without needing constant conscious monitoring.</a:t>
            </a:r>
          </a:p>
          <a:p>
            <a:pPr marL="457200" lvl="1" indent="0">
              <a:buFont typeface="Arial" panose="020B0604020202020204" pitchFamily="34" charset="0"/>
              <a:buNone/>
            </a:pPr>
            <a:endParaRPr lang="en-GB" dirty="0"/>
          </a:p>
          <a:p>
            <a:endParaRPr lang="en-GB" dirty="0"/>
          </a:p>
        </p:txBody>
      </p:sp>
      <p:sp>
        <p:nvSpPr>
          <p:cNvPr id="4" name="Date Placeholder 3">
            <a:extLst>
              <a:ext uri="{FF2B5EF4-FFF2-40B4-BE49-F238E27FC236}">
                <a16:creationId xmlns:a16="http://schemas.microsoft.com/office/drawing/2014/main" id="{6C34C0A3-57BE-7C8C-FE1F-227DF3F06806}"/>
              </a:ext>
            </a:extLst>
          </p:cNvPr>
          <p:cNvSpPr>
            <a:spLocks noGrp="1"/>
          </p:cNvSpPr>
          <p:nvPr>
            <p:ph type="dt" idx="1"/>
          </p:nvPr>
        </p:nvSpPr>
        <p:spPr/>
        <p:txBody>
          <a:bodyPr/>
          <a:lstStyle/>
          <a:p>
            <a:endParaRPr lang="en-GB"/>
          </a:p>
        </p:txBody>
      </p:sp>
      <p:sp>
        <p:nvSpPr>
          <p:cNvPr id="5" name="Slide Number Placeholder 4">
            <a:extLst>
              <a:ext uri="{FF2B5EF4-FFF2-40B4-BE49-F238E27FC236}">
                <a16:creationId xmlns:a16="http://schemas.microsoft.com/office/drawing/2014/main" id="{9DC7C411-7F52-CC48-E8E4-91385E53C7FE}"/>
              </a:ext>
            </a:extLst>
          </p:cNvPr>
          <p:cNvSpPr>
            <a:spLocks noGrp="1"/>
          </p:cNvSpPr>
          <p:nvPr>
            <p:ph type="sldNum" sz="quarter" idx="5"/>
          </p:nvPr>
        </p:nvSpPr>
        <p:spPr/>
        <p:txBody>
          <a:bodyPr/>
          <a:lstStyle/>
          <a:p>
            <a:fld id="{7DB9E1F4-77C1-461E-ABFF-BFE7DD57AFD2}" type="slidenum">
              <a:rPr lang="en-GB" smtClean="0"/>
              <a:t>43</a:t>
            </a:fld>
            <a:endParaRPr lang="en-GB"/>
          </a:p>
        </p:txBody>
      </p:sp>
    </p:spTree>
    <p:extLst>
      <p:ext uri="{BB962C8B-B14F-4D97-AF65-F5344CB8AC3E}">
        <p14:creationId xmlns:p14="http://schemas.microsoft.com/office/powerpoint/2010/main" val="1714412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6</a:t>
            </a:fld>
            <a:endParaRPr lang="en-GB"/>
          </a:p>
        </p:txBody>
      </p:sp>
    </p:spTree>
    <p:extLst>
      <p:ext uri="{BB962C8B-B14F-4D97-AF65-F5344CB8AC3E}">
        <p14:creationId xmlns:p14="http://schemas.microsoft.com/office/powerpoint/2010/main" val="2607315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Must use data – e.g. primacy/recency, data in support of 7+/-2 (Miller, 1956), the forgetting curve…Ebbinghaus….</a:t>
            </a:r>
          </a:p>
        </p:txBody>
      </p:sp>
      <p:sp>
        <p:nvSpPr>
          <p:cNvPr id="4" name="Date Placeholder 3"/>
          <p:cNvSpPr>
            <a:spLocks noGrp="1"/>
          </p:cNvSpPr>
          <p:nvPr>
            <p:ph type="dt" idx="1"/>
          </p:nvPr>
        </p:nvSpPr>
        <p:spPr/>
        <p:txBody>
          <a:bodyPr/>
          <a:lstStyle/>
          <a:p>
            <a:endParaRPr lang="en-GB"/>
          </a:p>
        </p:txBody>
      </p:sp>
      <p:sp>
        <p:nvSpPr>
          <p:cNvPr id="5" name="Slide Number Placeholder 4"/>
          <p:cNvSpPr>
            <a:spLocks noGrp="1"/>
          </p:cNvSpPr>
          <p:nvPr>
            <p:ph type="sldNum" sz="quarter" idx="5"/>
          </p:nvPr>
        </p:nvSpPr>
        <p:spPr/>
        <p:txBody>
          <a:bodyPr/>
          <a:lstStyle/>
          <a:p>
            <a:fld id="{7DB9E1F4-77C1-461E-ABFF-BFE7DD57AFD2}" type="slidenum">
              <a:rPr lang="en-GB" smtClean="0"/>
              <a:t>44</a:t>
            </a:fld>
            <a:endParaRPr lang="en-GB"/>
          </a:p>
        </p:txBody>
      </p:sp>
    </p:spTree>
    <p:extLst>
      <p:ext uri="{BB962C8B-B14F-4D97-AF65-F5344CB8AC3E}">
        <p14:creationId xmlns:p14="http://schemas.microsoft.com/office/powerpoint/2010/main" val="1412773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All 5 buttons look exactly the same, but one of them turns on the light, 3 of them turn on the extractor hood on 3 different levels and one button turns it off. </a:t>
            </a:r>
          </a:p>
          <a:p>
            <a:r>
              <a:rPr lang="en-DE" dirty="0"/>
              <a:t>Left is off</a:t>
            </a:r>
          </a:p>
          <a:p>
            <a:r>
              <a:rPr lang="en-GB" dirty="0"/>
              <a:t>T</a:t>
            </a:r>
            <a:r>
              <a:rPr lang="en-DE" dirty="0"/>
              <a:t>hen the 3 buttons turn it on, the further to the right the stronger</a:t>
            </a:r>
          </a:p>
          <a:p>
            <a:r>
              <a:rPr lang="en-GB" dirty="0"/>
              <a:t>T</a:t>
            </a:r>
            <a:r>
              <a:rPr lang="en-DE" dirty="0"/>
              <a:t>he button all the way to the right turns on the light</a:t>
            </a:r>
          </a:p>
        </p:txBody>
      </p:sp>
      <p:sp>
        <p:nvSpPr>
          <p:cNvPr id="4" name="Slide Number Placeholder 3"/>
          <p:cNvSpPr>
            <a:spLocks noGrp="1"/>
          </p:cNvSpPr>
          <p:nvPr>
            <p:ph type="sldNum" sz="quarter" idx="5"/>
          </p:nvPr>
        </p:nvSpPr>
        <p:spPr/>
        <p:txBody>
          <a:bodyPr/>
          <a:lstStyle/>
          <a:p>
            <a:fld id="{3F75C587-1EF3-1E41-AF76-5B831F4B3761}" type="slidenum">
              <a:rPr lang="en-DE" smtClean="0"/>
              <a:t>15</a:t>
            </a:fld>
            <a:endParaRPr lang="en-DE"/>
          </a:p>
        </p:txBody>
      </p:sp>
    </p:spTree>
    <p:extLst>
      <p:ext uri="{BB962C8B-B14F-4D97-AF65-F5344CB8AC3E}">
        <p14:creationId xmlns:p14="http://schemas.microsoft.com/office/powerpoint/2010/main" val="1394703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endParaRPr lang="en-GB"/>
          </a:p>
        </p:txBody>
      </p:sp>
      <p:sp>
        <p:nvSpPr>
          <p:cNvPr id="5" name="Slide Number Placeholder 4"/>
          <p:cNvSpPr>
            <a:spLocks noGrp="1"/>
          </p:cNvSpPr>
          <p:nvPr>
            <p:ph type="sldNum" sz="quarter" idx="5"/>
          </p:nvPr>
        </p:nvSpPr>
        <p:spPr/>
        <p:txBody>
          <a:bodyPr/>
          <a:lstStyle/>
          <a:p>
            <a:fld id="{7DB9E1F4-77C1-461E-ABFF-BFE7DD57AFD2}" type="slidenum">
              <a:rPr lang="en-GB" smtClean="0"/>
              <a:t>16</a:t>
            </a:fld>
            <a:endParaRPr lang="en-GB"/>
          </a:p>
        </p:txBody>
      </p:sp>
    </p:spTree>
    <p:extLst>
      <p:ext uri="{BB962C8B-B14F-4D97-AF65-F5344CB8AC3E}">
        <p14:creationId xmlns:p14="http://schemas.microsoft.com/office/powerpoint/2010/main" val="31098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Wickens</a:t>
            </a:r>
            <a:r>
              <a:rPr lang="en-GB" dirty="0"/>
              <a:t>: a framework for interacting with systems and for task analysis</a:t>
            </a:r>
          </a:p>
          <a:p>
            <a:r>
              <a:rPr lang="en-GB" dirty="0"/>
              <a:t>Each block is a processing stage (or mental operation) that typically occur in the flow of information. </a:t>
            </a:r>
          </a:p>
          <a:p>
            <a:r>
              <a:rPr lang="en-GB" dirty="0"/>
              <a:t>Stimuli are processed by senses then held in STSS</a:t>
            </a:r>
          </a:p>
          <a:p>
            <a:r>
              <a:rPr lang="en-GB" dirty="0"/>
              <a:t>More than 5 senses? (Sense of balance/</a:t>
            </a:r>
            <a:r>
              <a:rPr lang="en-GB" dirty="0" err="1"/>
              <a:t>equilibrioception</a:t>
            </a:r>
            <a:r>
              <a:rPr lang="en-GB" dirty="0"/>
              <a:t>; proprioception (knowing which parts of your body are where); kinaesthesia (sense of movement); </a:t>
            </a:r>
            <a:r>
              <a:rPr lang="en-GB" dirty="0" err="1"/>
              <a:t>thermoception</a:t>
            </a:r>
            <a:r>
              <a:rPr lang="en-GB" dirty="0"/>
              <a:t> (sense of heat); </a:t>
            </a:r>
            <a:r>
              <a:rPr lang="en-GB" dirty="0" err="1"/>
              <a:t>nocioception</a:t>
            </a:r>
            <a:r>
              <a:rPr lang="en-GB" dirty="0"/>
              <a:t> (ability to feel pain); </a:t>
            </a:r>
            <a:r>
              <a:rPr lang="en-GB" dirty="0" err="1"/>
              <a:t>chronoception</a:t>
            </a:r>
            <a:r>
              <a:rPr lang="en-GB" dirty="0"/>
              <a:t> (sense of passing time).</a:t>
            </a:r>
          </a:p>
          <a:p>
            <a:r>
              <a:rPr lang="en-GB" dirty="0"/>
              <a:t>Perception: the meaning of the signal (derived from past experience – from LTM)</a:t>
            </a:r>
          </a:p>
          <a:p>
            <a:endParaRPr lang="en-GB" dirty="0"/>
          </a:p>
          <a:p>
            <a:endParaRPr lang="en-GB" dirty="0"/>
          </a:p>
          <a:p>
            <a:r>
              <a:rPr lang="en-GB" dirty="0"/>
              <a:t>From </a:t>
            </a:r>
            <a:r>
              <a:rPr lang="en-GB" dirty="0" err="1"/>
              <a:t>wickens</a:t>
            </a:r>
            <a:r>
              <a:rPr lang="en-GB" dirty="0"/>
              <a:t>: </a:t>
            </a:r>
          </a:p>
          <a:p>
            <a:r>
              <a:rPr lang="en-GB" b="0" i="0" dirty="0">
                <a:solidFill>
                  <a:srgbClr val="555555"/>
                </a:solidFill>
                <a:effectLst/>
                <a:latin typeface="robotoregular"/>
              </a:rPr>
              <a:t>Consider as an example the task of driving toward an intersection. As shown on the left of Figure 1.1, events in the environment are first processed by our senses —sight, sound, touch, etc.—and may be held briefly in short term sensory store (STSS ) for no more than about a second. Thus the driver approaching the intersection will see the traffic light, the flow of the environment past the vehicle, and other cars, and may hear the radio and the conversation of a passenger. But sensation is not perception, and of this large array of sensory information only a smaller amount may be actually perceived ( e.g., perceiving that the light has turned yellow). Perception involves determining the meaning of the sensory signal or event, and such meaning is, in turn, derived from past experience (a yellow light means caution). As we see below, this past experience is stored in our long term memory of facts, images, and understanding of how the world works.</a:t>
            </a:r>
            <a:br>
              <a:rPr lang="en-GB" dirty="0"/>
            </a:br>
            <a:r>
              <a:rPr lang="en-GB" b="0" i="0" dirty="0" err="1">
                <a:solidFill>
                  <a:srgbClr val="555555"/>
                </a:solidFill>
                <a:effectLst/>
                <a:latin typeface="robotoregular"/>
              </a:rPr>
              <a:t>Wickens</a:t>
            </a:r>
            <a:r>
              <a:rPr lang="en-GB" b="0" i="0" dirty="0">
                <a:solidFill>
                  <a:srgbClr val="555555"/>
                </a:solidFill>
                <a:effectLst/>
                <a:latin typeface="robotoregular"/>
              </a:rPr>
              <a:t>, Christopher D., et al. </a:t>
            </a:r>
            <a:r>
              <a:rPr lang="en-GB" b="0" i="1" dirty="0">
                <a:solidFill>
                  <a:srgbClr val="555555"/>
                </a:solidFill>
                <a:effectLst/>
                <a:latin typeface="robotoregular"/>
              </a:rPr>
              <a:t>Engineering Psychology and Human Performance</a:t>
            </a:r>
            <a:r>
              <a:rPr lang="en-GB" b="0" i="0" dirty="0">
                <a:solidFill>
                  <a:srgbClr val="555555"/>
                </a:solidFill>
                <a:effectLst/>
                <a:latin typeface="robotoregular"/>
              </a:rPr>
              <a:t>, Taylor &amp; Francis Group, 2012.</a:t>
            </a:r>
            <a:r>
              <a:rPr lang="en-GB" b="0" i="1" dirty="0">
                <a:solidFill>
                  <a:srgbClr val="555555"/>
                </a:solidFill>
                <a:effectLst/>
                <a:latin typeface="robotoregular"/>
              </a:rPr>
              <a:t> ProQuest </a:t>
            </a:r>
            <a:r>
              <a:rPr lang="en-GB" b="0" i="1" dirty="0" err="1">
                <a:solidFill>
                  <a:srgbClr val="555555"/>
                </a:solidFill>
                <a:effectLst/>
                <a:latin typeface="robotoregular"/>
              </a:rPr>
              <a:t>Ebook</a:t>
            </a:r>
            <a:r>
              <a:rPr lang="en-GB" b="0" i="1" dirty="0">
                <a:solidFill>
                  <a:srgbClr val="555555"/>
                </a:solidFill>
                <a:effectLst/>
                <a:latin typeface="robotoregular"/>
              </a:rPr>
              <a:t> Central</a:t>
            </a:r>
            <a:r>
              <a:rPr lang="en-GB" b="0" i="0" dirty="0">
                <a:solidFill>
                  <a:srgbClr val="555555"/>
                </a:solidFill>
                <a:effectLst/>
                <a:latin typeface="robotoregular"/>
              </a:rPr>
              <a:t>, http://ebookcentral.proquest.com/lib/nottingham/detail.action?docID=3570443.</a:t>
            </a:r>
            <a:br>
              <a:rPr lang="en-GB" dirty="0"/>
            </a:br>
            <a:r>
              <a:rPr lang="en-GB" b="0" i="0" dirty="0">
                <a:solidFill>
                  <a:srgbClr val="555555"/>
                </a:solidFill>
                <a:effectLst/>
                <a:latin typeface="robotoregular"/>
              </a:rPr>
              <a:t>Created from </a:t>
            </a:r>
            <a:r>
              <a:rPr lang="en-GB" b="0" i="0" dirty="0" err="1">
                <a:solidFill>
                  <a:srgbClr val="555555"/>
                </a:solidFill>
                <a:effectLst/>
                <a:latin typeface="robotoregular"/>
              </a:rPr>
              <a:t>nottingham</a:t>
            </a:r>
            <a:r>
              <a:rPr lang="en-GB" b="0" i="0" dirty="0">
                <a:solidFill>
                  <a:srgbClr val="555555"/>
                </a:solidFill>
                <a:effectLst/>
                <a:latin typeface="robotoregular"/>
              </a:rPr>
              <a:t> on 2023-08-29 12:57:34.</a:t>
            </a:r>
            <a:endParaRPr lang="en-GB" dirty="0"/>
          </a:p>
          <a:p>
            <a:endParaRPr lang="en-GB" dirty="0"/>
          </a:p>
          <a:p>
            <a:r>
              <a:rPr lang="en-GB" b="0" i="0" dirty="0">
                <a:solidFill>
                  <a:srgbClr val="555555"/>
                </a:solidFill>
                <a:effectLst/>
                <a:latin typeface="robotoregular"/>
              </a:rPr>
              <a:t>After perception, our information processing typically follows either (or both) of two paths. At the bottom, perceiving (understanding) a situation will often trigger an immediate response, chosen or selected from a broader array of possibilities. Here the driver may choose to depress the accelerator or apply the brake, a decision based on a variety of factors, but one that must be made rapidly. Then, following response selection , the response is executed in stage 4 of our sequence in a manner that not only involves the muscles, but also the brain control of those muscles.</a:t>
            </a:r>
            <a:br>
              <a:rPr lang="en-GB" dirty="0"/>
            </a:br>
            <a:r>
              <a:rPr lang="en-GB" b="0" i="0" dirty="0" err="1">
                <a:solidFill>
                  <a:srgbClr val="555555"/>
                </a:solidFill>
                <a:effectLst/>
                <a:latin typeface="robotoregular"/>
              </a:rPr>
              <a:t>Wickens</a:t>
            </a:r>
            <a:r>
              <a:rPr lang="en-GB" b="0" i="0" dirty="0">
                <a:solidFill>
                  <a:srgbClr val="555555"/>
                </a:solidFill>
                <a:effectLst/>
                <a:latin typeface="robotoregular"/>
              </a:rPr>
              <a:t>, Christopher D., et al. </a:t>
            </a:r>
            <a:r>
              <a:rPr lang="en-GB" b="0" i="1" dirty="0">
                <a:solidFill>
                  <a:srgbClr val="555555"/>
                </a:solidFill>
                <a:effectLst/>
                <a:latin typeface="robotoregular"/>
              </a:rPr>
              <a:t>Engineering Psychology and Human Performance</a:t>
            </a:r>
            <a:r>
              <a:rPr lang="en-GB" b="0" i="0" dirty="0">
                <a:solidFill>
                  <a:srgbClr val="555555"/>
                </a:solidFill>
                <a:effectLst/>
                <a:latin typeface="robotoregular"/>
              </a:rPr>
              <a:t>, Taylor &amp; Francis Group, 2012.</a:t>
            </a:r>
            <a:r>
              <a:rPr lang="en-GB" b="0" i="1" dirty="0">
                <a:solidFill>
                  <a:srgbClr val="555555"/>
                </a:solidFill>
                <a:effectLst/>
                <a:latin typeface="robotoregular"/>
              </a:rPr>
              <a:t> ProQuest </a:t>
            </a:r>
            <a:r>
              <a:rPr lang="en-GB" b="0" i="1" dirty="0" err="1">
                <a:solidFill>
                  <a:srgbClr val="555555"/>
                </a:solidFill>
                <a:effectLst/>
                <a:latin typeface="robotoregular"/>
              </a:rPr>
              <a:t>Ebook</a:t>
            </a:r>
            <a:r>
              <a:rPr lang="en-GB" b="0" i="1" dirty="0">
                <a:solidFill>
                  <a:srgbClr val="555555"/>
                </a:solidFill>
                <a:effectLst/>
                <a:latin typeface="robotoregular"/>
              </a:rPr>
              <a:t> Central</a:t>
            </a:r>
            <a:r>
              <a:rPr lang="en-GB" b="0" i="0" dirty="0">
                <a:solidFill>
                  <a:srgbClr val="555555"/>
                </a:solidFill>
                <a:effectLst/>
                <a:latin typeface="robotoregular"/>
              </a:rPr>
              <a:t>, http://ebookcentral.proquest.com/lib/nottingham/detail.action?docID=3570443.</a:t>
            </a:r>
            <a:br>
              <a:rPr lang="en-GB" dirty="0"/>
            </a:br>
            <a:r>
              <a:rPr lang="en-GB" b="0" i="0" dirty="0">
                <a:solidFill>
                  <a:srgbClr val="555555"/>
                </a:solidFill>
                <a:effectLst/>
                <a:latin typeface="robotoregular"/>
              </a:rPr>
              <a:t>Created from </a:t>
            </a:r>
            <a:r>
              <a:rPr lang="en-GB" b="0" i="0" dirty="0" err="1">
                <a:solidFill>
                  <a:srgbClr val="555555"/>
                </a:solidFill>
                <a:effectLst/>
                <a:latin typeface="robotoregular"/>
              </a:rPr>
              <a:t>nottingham</a:t>
            </a:r>
            <a:r>
              <a:rPr lang="en-GB" b="0" i="0" dirty="0">
                <a:solidFill>
                  <a:srgbClr val="555555"/>
                </a:solidFill>
                <a:effectLst/>
                <a:latin typeface="robotoregular"/>
              </a:rPr>
              <a:t> on 2023-08-29 12:58:02.</a:t>
            </a:r>
            <a:endParaRPr lang="en-GB" dirty="0"/>
          </a:p>
          <a:p>
            <a:r>
              <a:rPr lang="en-GB" dirty="0"/>
              <a:t>Thereafter, can either make response selection (e.g. slam on brake), or think about it. Could be held temporarily in working memory, or rehearsed and committed to LTM. </a:t>
            </a:r>
          </a:p>
          <a:p>
            <a:endParaRPr lang="en-GB" dirty="0"/>
          </a:p>
          <a:p>
            <a:r>
              <a:rPr lang="en-GB" b="0" i="0" dirty="0">
                <a:solidFill>
                  <a:srgbClr val="555555"/>
                </a:solidFill>
                <a:effectLst/>
                <a:latin typeface="robotoregular"/>
              </a:rPr>
              <a:t>But perception and situation understanding do not always trigger an immediate response. Following the upper path from perception, the driver may use working memory to temporarily retain the state of the light (yellow), while scanning the highway and the crossing road ahead for additional information (e.g., an approaching vehicle or a possible police car). In fact, in many cases an overt action does not follow perception at all. As you sit in lecture you may hear an interesting fact from the lecturer, but choose not to take notes on it (no response selection and execution), but rather to ponder it, rehearse it, and learn it. That is, to use working memory to commit the information to long term memory, for future use on an exam or in applications outside of the classroom. Thus, the function of working memory is not just to store information, but also to think about it: the process of cognition . At this point we note that the processes of perception and working memory are not as distinct from each other as the separate boxes would suggest. There is a fuzzy boundary between them, and hence this second stage— after sensation, but before response selection— can often be described as “cognition,” generically describing the interpretation of sensed material , sometimes rapidly as the traffic light and sometimes more slowly as the idea presented by the lecturer. To this four-stage + memory model, we add two vital elements, feedback and attention . First, in many (but not all) information processing tasks, an executed response changes the environment, and hence creates a new and different pattern of information to be sensed, as shown by the feedback loop at the bottom. Thus, if the driver applies the accelerator, this will not only increase the perceived speed of the car, but also may reveal new sensory information (e.g., a police car is suddenly revealed waiting behind a sign), which in turn may require a revision of the stop-go response choice.</a:t>
            </a:r>
            <a:br>
              <a:rPr lang="en-GB" dirty="0"/>
            </a:br>
            <a:r>
              <a:rPr lang="en-GB" b="0" i="0" dirty="0" err="1">
                <a:solidFill>
                  <a:srgbClr val="555555"/>
                </a:solidFill>
                <a:effectLst/>
                <a:latin typeface="robotoregular"/>
              </a:rPr>
              <a:t>Wickens</a:t>
            </a:r>
            <a:r>
              <a:rPr lang="en-GB" b="0" i="0" dirty="0">
                <a:solidFill>
                  <a:srgbClr val="555555"/>
                </a:solidFill>
                <a:effectLst/>
                <a:latin typeface="robotoregular"/>
              </a:rPr>
              <a:t>, Christopher D., et al. </a:t>
            </a:r>
            <a:r>
              <a:rPr lang="en-GB" b="0" i="1" dirty="0">
                <a:solidFill>
                  <a:srgbClr val="555555"/>
                </a:solidFill>
                <a:effectLst/>
                <a:latin typeface="robotoregular"/>
              </a:rPr>
              <a:t>Engineering Psychology and Human Performance</a:t>
            </a:r>
            <a:r>
              <a:rPr lang="en-GB" b="0" i="0" dirty="0">
                <a:solidFill>
                  <a:srgbClr val="555555"/>
                </a:solidFill>
                <a:effectLst/>
                <a:latin typeface="robotoregular"/>
              </a:rPr>
              <a:t>, Taylor &amp; Francis Group, 2012.</a:t>
            </a:r>
            <a:r>
              <a:rPr lang="en-GB" b="0" i="1" dirty="0">
                <a:solidFill>
                  <a:srgbClr val="555555"/>
                </a:solidFill>
                <a:effectLst/>
                <a:latin typeface="robotoregular"/>
              </a:rPr>
              <a:t> ProQuest </a:t>
            </a:r>
            <a:r>
              <a:rPr lang="en-GB" b="0" i="1" dirty="0" err="1">
                <a:solidFill>
                  <a:srgbClr val="555555"/>
                </a:solidFill>
                <a:effectLst/>
                <a:latin typeface="robotoregular"/>
              </a:rPr>
              <a:t>Ebook</a:t>
            </a:r>
            <a:r>
              <a:rPr lang="en-GB" b="0" i="1" dirty="0">
                <a:solidFill>
                  <a:srgbClr val="555555"/>
                </a:solidFill>
                <a:effectLst/>
                <a:latin typeface="robotoregular"/>
              </a:rPr>
              <a:t> Central</a:t>
            </a:r>
            <a:r>
              <a:rPr lang="en-GB" b="0" i="0" dirty="0">
                <a:solidFill>
                  <a:srgbClr val="555555"/>
                </a:solidFill>
                <a:effectLst/>
                <a:latin typeface="robotoregular"/>
              </a:rPr>
              <a:t>, http://ebookcentral.proquest.com/lib/nottingham/detail.action?docID=3570443.</a:t>
            </a:r>
            <a:br>
              <a:rPr lang="en-GB" dirty="0"/>
            </a:br>
            <a:r>
              <a:rPr lang="en-GB" b="0" i="0" dirty="0">
                <a:solidFill>
                  <a:srgbClr val="555555"/>
                </a:solidFill>
                <a:effectLst/>
                <a:latin typeface="robotoregular"/>
              </a:rPr>
              <a:t>Created from </a:t>
            </a:r>
            <a:r>
              <a:rPr lang="en-GB" b="0" i="0" dirty="0" err="1">
                <a:solidFill>
                  <a:srgbClr val="555555"/>
                </a:solidFill>
                <a:effectLst/>
                <a:latin typeface="robotoregular"/>
              </a:rPr>
              <a:t>nottingham</a:t>
            </a:r>
            <a:r>
              <a:rPr lang="en-GB" b="0" i="0" dirty="0">
                <a:solidFill>
                  <a:srgbClr val="555555"/>
                </a:solidFill>
                <a:effectLst/>
                <a:latin typeface="robotoregular"/>
              </a:rPr>
              <a:t> on 2023-08-29 12:58:47.</a:t>
            </a:r>
          </a:p>
          <a:p>
            <a:endParaRPr lang="en-GB" b="0" i="0" dirty="0">
              <a:solidFill>
                <a:srgbClr val="555555"/>
              </a:solidFill>
              <a:effectLst/>
              <a:latin typeface="robotoregular"/>
            </a:endParaRPr>
          </a:p>
          <a:p>
            <a:r>
              <a:rPr lang="en-GB" b="0" i="0" dirty="0">
                <a:solidFill>
                  <a:srgbClr val="555555"/>
                </a:solidFill>
                <a:effectLst/>
                <a:latin typeface="robotoregular"/>
              </a:rPr>
              <a:t>Second, attention is a vital tool for much of information processing, and here it plays two qualitatively different roles (</a:t>
            </a:r>
            <a:r>
              <a:rPr lang="en-GB" b="0" i="0" dirty="0" err="1">
                <a:solidFill>
                  <a:srgbClr val="555555"/>
                </a:solidFill>
                <a:effectLst/>
                <a:latin typeface="robotoregular"/>
              </a:rPr>
              <a:t>Wickens</a:t>
            </a:r>
            <a:r>
              <a:rPr lang="en-GB" b="0" i="0" dirty="0">
                <a:solidFill>
                  <a:srgbClr val="555555"/>
                </a:solidFill>
                <a:effectLst/>
                <a:latin typeface="robotoregular"/>
              </a:rPr>
              <a:t> &amp; McCarley, 2008). In its first role as a filter of information that is sensed and perceived, attention selects certain elements for further processing, but blocks others, as represented in Figure 1.1 by the smaller output from perception than input to it. Thus, the driver may focus attention fully on the traffic light, but “tune out” the conversation of the passenger or fail to see the policeman. In the second role attention acts as a fuel that provides mental resources or energy to the various stages of information processing, as indicated by the dashed lines flowing from the supply of resources at the top. Some stages demand more resources in some tasks than others. For example, peering at the traffic light through a fog will require more effort for perception than seeing it on a clear, dark night. However, our supply of attentional resources is limited, and hence the collective resources required for one task may not allow enough for a concurrent one, creating a failure in multi-tasking.</a:t>
            </a:r>
            <a:br>
              <a:rPr lang="en-GB" dirty="0"/>
            </a:br>
            <a:r>
              <a:rPr lang="en-GB" b="0" i="0" dirty="0" err="1">
                <a:solidFill>
                  <a:srgbClr val="555555"/>
                </a:solidFill>
                <a:effectLst/>
                <a:latin typeface="robotoregular"/>
              </a:rPr>
              <a:t>Wickens</a:t>
            </a:r>
            <a:r>
              <a:rPr lang="en-GB" b="0" i="0" dirty="0">
                <a:solidFill>
                  <a:srgbClr val="555555"/>
                </a:solidFill>
                <a:effectLst/>
                <a:latin typeface="robotoregular"/>
              </a:rPr>
              <a:t>, Christopher D., et al. </a:t>
            </a:r>
            <a:r>
              <a:rPr lang="en-GB" b="0" i="1" dirty="0">
                <a:solidFill>
                  <a:srgbClr val="555555"/>
                </a:solidFill>
                <a:effectLst/>
                <a:latin typeface="robotoregular"/>
              </a:rPr>
              <a:t>Engineering Psychology and Human Performance</a:t>
            </a:r>
            <a:r>
              <a:rPr lang="en-GB" b="0" i="0" dirty="0">
                <a:solidFill>
                  <a:srgbClr val="555555"/>
                </a:solidFill>
                <a:effectLst/>
                <a:latin typeface="robotoregular"/>
              </a:rPr>
              <a:t>, Taylor &amp; Francis Group, 2012.</a:t>
            </a:r>
            <a:r>
              <a:rPr lang="en-GB" b="0" i="1" dirty="0">
                <a:solidFill>
                  <a:srgbClr val="555555"/>
                </a:solidFill>
                <a:effectLst/>
                <a:latin typeface="robotoregular"/>
              </a:rPr>
              <a:t> ProQuest </a:t>
            </a:r>
            <a:r>
              <a:rPr lang="en-GB" b="0" i="1" dirty="0" err="1">
                <a:solidFill>
                  <a:srgbClr val="555555"/>
                </a:solidFill>
                <a:effectLst/>
                <a:latin typeface="robotoregular"/>
              </a:rPr>
              <a:t>Ebook</a:t>
            </a:r>
            <a:r>
              <a:rPr lang="en-GB" b="0" i="1" dirty="0">
                <a:solidFill>
                  <a:srgbClr val="555555"/>
                </a:solidFill>
                <a:effectLst/>
                <a:latin typeface="robotoregular"/>
              </a:rPr>
              <a:t> Central</a:t>
            </a:r>
            <a:r>
              <a:rPr lang="en-GB" b="0" i="0" dirty="0">
                <a:solidFill>
                  <a:srgbClr val="555555"/>
                </a:solidFill>
                <a:effectLst/>
                <a:latin typeface="robotoregular"/>
              </a:rPr>
              <a:t>, http://ebookcentral.proquest.com/lib/nottingham/detail.action?docID=3570443.</a:t>
            </a:r>
            <a:br>
              <a:rPr lang="en-GB" dirty="0"/>
            </a:br>
            <a:r>
              <a:rPr lang="en-GB" b="0" i="0" dirty="0">
                <a:solidFill>
                  <a:srgbClr val="555555"/>
                </a:solidFill>
                <a:effectLst/>
                <a:latin typeface="robotoregular"/>
              </a:rPr>
              <a:t>Created from </a:t>
            </a:r>
            <a:r>
              <a:rPr lang="en-GB" b="0" i="0" dirty="0" err="1">
                <a:solidFill>
                  <a:srgbClr val="555555"/>
                </a:solidFill>
                <a:effectLst/>
                <a:latin typeface="robotoregular"/>
              </a:rPr>
              <a:t>nottingham</a:t>
            </a:r>
            <a:r>
              <a:rPr lang="en-GB" b="0" i="0" dirty="0">
                <a:solidFill>
                  <a:srgbClr val="555555"/>
                </a:solidFill>
                <a:effectLst/>
                <a:latin typeface="robotoregular"/>
              </a:rPr>
              <a:t> on 2023-08-29 12:59:07.</a:t>
            </a:r>
            <a:endParaRPr lang="en-GB" dirty="0"/>
          </a:p>
          <a:p>
            <a:endParaRPr lang="en-GB" dirty="0"/>
          </a:p>
          <a:p>
            <a:endParaRPr lang="en-GB" dirty="0"/>
          </a:p>
          <a:p>
            <a:r>
              <a:rPr lang="en-GB" dirty="0"/>
              <a:t>The stages in middle – thinking – cognition</a:t>
            </a:r>
          </a:p>
          <a:p>
            <a:endParaRPr lang="en-GB" dirty="0"/>
          </a:p>
          <a:p>
            <a:r>
              <a:rPr lang="en-GB" dirty="0"/>
              <a:t>Attention – two roles – as a filter, but also as a resource. </a:t>
            </a:r>
          </a:p>
          <a:p>
            <a:endParaRPr lang="en-GB" dirty="0"/>
          </a:p>
          <a:p>
            <a:r>
              <a:rPr lang="en-GB" dirty="0"/>
              <a:t>Don’t take too literally. Can’t see the “response selection” box in someone’s head.</a:t>
            </a:r>
          </a:p>
          <a:p>
            <a:endParaRPr lang="en-GB" dirty="0"/>
          </a:p>
          <a:p>
            <a:r>
              <a:rPr lang="en-GB" dirty="0"/>
              <a:t>Will go into further detail on perception and memory today – will do attention and decision making in other lectures. </a:t>
            </a:r>
          </a:p>
        </p:txBody>
      </p:sp>
      <p:sp>
        <p:nvSpPr>
          <p:cNvPr id="4" name="Date Placeholder 3"/>
          <p:cNvSpPr>
            <a:spLocks noGrp="1"/>
          </p:cNvSpPr>
          <p:nvPr>
            <p:ph type="dt" idx="1"/>
          </p:nvPr>
        </p:nvSpPr>
        <p:spPr/>
        <p:txBody>
          <a:bodyPr/>
          <a:lstStyle/>
          <a:p>
            <a:endParaRPr lang="en-GB"/>
          </a:p>
        </p:txBody>
      </p:sp>
      <p:sp>
        <p:nvSpPr>
          <p:cNvPr id="5" name="Slide Number Placeholder 4"/>
          <p:cNvSpPr>
            <a:spLocks noGrp="1"/>
          </p:cNvSpPr>
          <p:nvPr>
            <p:ph type="sldNum" sz="quarter" idx="5"/>
          </p:nvPr>
        </p:nvSpPr>
        <p:spPr/>
        <p:txBody>
          <a:bodyPr/>
          <a:lstStyle/>
          <a:p>
            <a:fld id="{7DB9E1F4-77C1-461E-ABFF-BFE7DD57AFD2}" type="slidenum">
              <a:rPr lang="en-GB" smtClean="0"/>
              <a:t>21</a:t>
            </a:fld>
            <a:endParaRPr lang="en-GB"/>
          </a:p>
        </p:txBody>
      </p:sp>
    </p:spTree>
    <p:extLst>
      <p:ext uri="{BB962C8B-B14F-4D97-AF65-F5344CB8AC3E}">
        <p14:creationId xmlns:p14="http://schemas.microsoft.com/office/powerpoint/2010/main" val="3163711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Will go through a brief history of memory theories – some of the phenomenon are still relevant. </a:t>
            </a:r>
          </a:p>
          <a:p>
            <a:r>
              <a:rPr lang="en-GB" dirty="0"/>
              <a:t>Multi-store models</a:t>
            </a:r>
            <a:r>
              <a:rPr lang="en-GB" baseline="0" dirty="0"/>
              <a:t> are traditionally favoured by people studying memory. Intuitively makes sense…but recently there are unifying theories. </a:t>
            </a:r>
          </a:p>
          <a:p>
            <a:r>
              <a:rPr lang="en-GB" baseline="0" dirty="0"/>
              <a:t>This is an early multi-store model. </a:t>
            </a:r>
          </a:p>
          <a:p>
            <a:r>
              <a:rPr lang="en-GB" baseline="0" dirty="0"/>
              <a:t>Sensory stores are modality specific. Info is held briefly…if attended it’s processed further by the short-term store. </a:t>
            </a:r>
          </a:p>
          <a:p>
            <a:r>
              <a:rPr lang="en-GB" baseline="0" dirty="0"/>
              <a:t>Q. Why don’t we just process everything? </a:t>
            </a:r>
          </a:p>
          <a:p>
            <a:r>
              <a:rPr lang="en-GB" baseline="0" dirty="0"/>
              <a:t>With rehearsal, memories committed to LTM. </a:t>
            </a:r>
          </a:p>
          <a:p>
            <a:r>
              <a:rPr lang="en-GB" baseline="0" dirty="0"/>
              <a:t>Attention and memory are strongly related. </a:t>
            </a:r>
          </a:p>
          <a:p>
            <a:endParaRPr lang="en-GB" baseline="0"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23</a:t>
            </a:fld>
            <a:endParaRPr lang="en-GB"/>
          </a:p>
        </p:txBody>
      </p:sp>
    </p:spTree>
    <p:extLst>
      <p:ext uri="{BB962C8B-B14F-4D97-AF65-F5344CB8AC3E}">
        <p14:creationId xmlns:p14="http://schemas.microsoft.com/office/powerpoint/2010/main" val="1422743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24</a:t>
            </a:fld>
            <a:endParaRPr lang="en-GB"/>
          </a:p>
        </p:txBody>
      </p:sp>
    </p:spTree>
    <p:extLst>
      <p:ext uri="{BB962C8B-B14F-4D97-AF65-F5344CB8AC3E}">
        <p14:creationId xmlns:p14="http://schemas.microsoft.com/office/powerpoint/2010/main" val="1236264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Intereference</a:t>
            </a:r>
            <a:r>
              <a:rPr lang="en-GB" dirty="0"/>
              <a:t> – Cowan, 2000 argued that when</a:t>
            </a:r>
            <a:r>
              <a:rPr lang="en-GB" baseline="0" dirty="0"/>
              <a:t> rehearsal and LTM are eliminated (e.g. presenting cues rapidly to avoid rehearsal), capacity of STM is only about 4 chunks. </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25</a:t>
            </a:fld>
            <a:endParaRPr lang="en-GB"/>
          </a:p>
        </p:txBody>
      </p:sp>
    </p:spTree>
    <p:extLst>
      <p:ext uri="{BB962C8B-B14F-4D97-AF65-F5344CB8AC3E}">
        <p14:creationId xmlns:p14="http://schemas.microsoft.com/office/powerpoint/2010/main" val="41719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hyperlink" Target="http://www.nottingham.ac.uk/imagebank"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hyperlink" Target="http://www.nottingham.ac.uk/imagebank"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hyperlink" Target="http://www.nottingham.ac.uk/imagebank"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p:cNvSpPr/>
          <p:nvPr userDrawn="1"/>
        </p:nvSpPr>
        <p:spPr>
          <a:xfrm>
            <a:off x="0" y="-2"/>
            <a:ext cx="12192000" cy="6858001"/>
          </a:xfrm>
          <a:prstGeom prst="rect">
            <a:avLst/>
          </a:prstGeom>
          <a:gradFill flip="none" rotWithShape="1">
            <a:gsLst>
              <a:gs pos="50000">
                <a:srgbClr val="0E6394"/>
              </a:gs>
              <a:gs pos="1700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flipH="1">
            <a:off x="0" y="-2"/>
            <a:ext cx="12192000" cy="6858001"/>
          </a:xfrm>
          <a:prstGeom prst="rect">
            <a:avLst/>
          </a:prstGeom>
          <a:blipFill dpi="0" rotWithShape="1">
            <a:blip r:embed="rId2">
              <a:alphaModFix amt="52000"/>
            </a:blip>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416300" y="1742900"/>
            <a:ext cx="5359400" cy="2387600"/>
          </a:xfrm>
        </p:spPr>
        <p:txBody>
          <a:bodyPr anchor="ctr">
            <a:normAutofit/>
          </a:bodyPr>
          <a:lstStyle>
            <a:lvl1pPr algn="ctr">
              <a:lnSpc>
                <a:spcPct val="100000"/>
              </a:lnSpc>
              <a:defRPr sz="5400" b="1">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hasCustomPrompt="1"/>
          </p:nvPr>
        </p:nvSpPr>
        <p:spPr>
          <a:xfrm>
            <a:off x="3416398" y="4161275"/>
            <a:ext cx="5359206"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8" name="Rectangle 7"/>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Tree>
    <p:extLst>
      <p:ext uri="{BB962C8B-B14F-4D97-AF65-F5344CB8AC3E}">
        <p14:creationId xmlns:p14="http://schemas.microsoft.com/office/powerpoint/2010/main" val="258949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 – Science &amp; Technolog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BA9BED-34B5-9D4D-A988-760726B7CE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8" name="Title 1">
            <a:extLst>
              <a:ext uri="{FF2B5EF4-FFF2-40B4-BE49-F238E27FC236}">
                <a16:creationId xmlns:a16="http://schemas.microsoft.com/office/drawing/2014/main" id="{EBD7A035-88C0-B640-91D8-3B73C2244888}"/>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11" name="Subtitle 2">
            <a:extLst>
              <a:ext uri="{FF2B5EF4-FFF2-40B4-BE49-F238E27FC236}">
                <a16:creationId xmlns:a16="http://schemas.microsoft.com/office/drawing/2014/main" id="{94D1AC89-727B-C049-9CD3-8F38C0F22C9E}"/>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
        <p:nvSpPr>
          <p:cNvPr id="7" name="Text Placeholder 3">
            <a:extLst>
              <a:ext uri="{FF2B5EF4-FFF2-40B4-BE49-F238E27FC236}">
                <a16:creationId xmlns:a16="http://schemas.microsoft.com/office/drawing/2014/main" id="{F89BE0EF-B1BD-4F49-A571-A9C3B39F741A}"/>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dirty="0"/>
              <a:t> </a:t>
            </a:r>
            <a:endParaRPr lang="en-US" dirty="0"/>
          </a:p>
        </p:txBody>
      </p:sp>
      <p:sp>
        <p:nvSpPr>
          <p:cNvPr id="9" name="Rectangle 8">
            <a:extLst>
              <a:ext uri="{FF2B5EF4-FFF2-40B4-BE49-F238E27FC236}">
                <a16:creationId xmlns:a16="http://schemas.microsoft.com/office/drawing/2014/main" id="{91EF5119-3C31-2042-9116-20C98F254CA9}"/>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Add a partner logo</a:t>
            </a:r>
            <a:br>
              <a:rPr lang="en-US" sz="1600" dirty="0">
                <a:solidFill>
                  <a:schemeClr val="tx2"/>
                </a:solidFill>
              </a:rPr>
            </a:br>
            <a:r>
              <a:rPr lang="en-US" sz="1600" dirty="0">
                <a:solidFill>
                  <a:schemeClr val="tx2"/>
                </a:solidFill>
              </a:rPr>
              <a:t>here if required</a:t>
            </a:r>
          </a:p>
        </p:txBody>
      </p:sp>
      <p:sp>
        <p:nvSpPr>
          <p:cNvPr id="12" name="Arc 11">
            <a:extLst>
              <a:ext uri="{FF2B5EF4-FFF2-40B4-BE49-F238E27FC236}">
                <a16:creationId xmlns:a16="http://schemas.microsoft.com/office/drawing/2014/main" id="{D7715FAF-431F-0947-BA32-CCCAE21D6FF6}"/>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15548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Optio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3" name="Text Placeholder 2"/>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sp>
        <p:nvSpPr>
          <p:cNvPr id="6" name="Rectangle 5">
            <a:extLst>
              <a:ext uri="{FF2B5EF4-FFF2-40B4-BE49-F238E27FC236}">
                <a16:creationId xmlns:a16="http://schemas.microsoft.com/office/drawing/2014/main" id="{27FB682B-CBE5-0E46-8A20-FBDCFD217D46}"/>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the ‘New Slide’ </a:t>
            </a:r>
            <a:br>
              <a:rPr lang="en-US" sz="1600" dirty="0">
                <a:solidFill>
                  <a:schemeClr val="tx2"/>
                </a:solidFill>
              </a:rPr>
            </a:br>
            <a:r>
              <a:rPr lang="en-US" sz="1600" dirty="0">
                <a:solidFill>
                  <a:schemeClr val="tx2"/>
                </a:solidFill>
              </a:rPr>
              <a:t>or ‘Layout’ buttons for different divider slide options.</a:t>
            </a:r>
          </a:p>
        </p:txBody>
      </p:sp>
      <p:pic>
        <p:nvPicPr>
          <p:cNvPr id="7" name="Picture 6">
            <a:extLst>
              <a:ext uri="{FF2B5EF4-FFF2-40B4-BE49-F238E27FC236}">
                <a16:creationId xmlns:a16="http://schemas.microsoft.com/office/drawing/2014/main" id="{6F81B442-D23E-CA47-8B99-3C2A297ACC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3973948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O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A4EB9E-FE0B-FF48-B57B-3DBA656E7C4F}"/>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9" name="Text Placeholder 2">
            <a:extLst>
              <a:ext uri="{FF2B5EF4-FFF2-40B4-BE49-F238E27FC236}">
                <a16:creationId xmlns:a16="http://schemas.microsoft.com/office/drawing/2014/main" id="{38DE1B96-986D-4446-800F-54A0D95D2FB2}"/>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pic>
        <p:nvPicPr>
          <p:cNvPr id="5" name="Picture 4">
            <a:extLst>
              <a:ext uri="{FF2B5EF4-FFF2-40B4-BE49-F238E27FC236}">
                <a16:creationId xmlns:a16="http://schemas.microsoft.com/office/drawing/2014/main" id="{A418598A-E89A-584D-B315-0C3A8BB5DD6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1112167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A61C9F9-E7A2-6342-870C-D685719F3517}"/>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8" name="Text Placeholder 2">
            <a:extLst>
              <a:ext uri="{FF2B5EF4-FFF2-40B4-BE49-F238E27FC236}">
                <a16:creationId xmlns:a16="http://schemas.microsoft.com/office/drawing/2014/main" id="{928BB5A8-2728-CF4C-9063-6BE6445BAAFC}"/>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pic>
        <p:nvPicPr>
          <p:cNvPr id="5" name="Picture 4">
            <a:extLst>
              <a:ext uri="{FF2B5EF4-FFF2-40B4-BE49-F238E27FC236}">
                <a16:creationId xmlns:a16="http://schemas.microsoft.com/office/drawing/2014/main" id="{054B13D2-2048-3D42-80F2-F73F240352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695245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ub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5" name="Date Placeholder 2">
            <a:extLst>
              <a:ext uri="{FF2B5EF4-FFF2-40B4-BE49-F238E27FC236}">
                <a16:creationId xmlns:a16="http://schemas.microsoft.com/office/drawing/2014/main" id="{EC0D016C-1275-924C-98DB-B9930CE6E259}"/>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6" name="Footer Placeholder 3">
            <a:extLst>
              <a:ext uri="{FF2B5EF4-FFF2-40B4-BE49-F238E27FC236}">
                <a16:creationId xmlns:a16="http://schemas.microsoft.com/office/drawing/2014/main" id="{AEDAE64E-B17E-C94F-B25E-49BD42EBBEF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7" name="Text Placeholder 6">
            <a:extLst>
              <a:ext uri="{FF2B5EF4-FFF2-40B4-BE49-F238E27FC236}">
                <a16:creationId xmlns:a16="http://schemas.microsoft.com/office/drawing/2014/main" id="{6849A843-67F9-4A42-88AB-E569AB1B469C}"/>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100262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1484533"/>
            <a:ext cx="11257699" cy="439556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13" name="Rectangle 12">
            <a:extLst>
              <a:ext uri="{FF2B5EF4-FFF2-40B4-BE49-F238E27FC236}">
                <a16:creationId xmlns:a16="http://schemas.microsoft.com/office/drawing/2014/main" id="{08BD330B-22A3-344E-A01F-AEEF71CCB5D3}"/>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examples as well as different elements. Copy and paste these items onto this page.</a:t>
            </a:r>
          </a:p>
        </p:txBody>
      </p:sp>
      <p:sp>
        <p:nvSpPr>
          <p:cNvPr id="20" name="Date Placeholder 2">
            <a:extLst>
              <a:ext uri="{FF2B5EF4-FFF2-40B4-BE49-F238E27FC236}">
                <a16:creationId xmlns:a16="http://schemas.microsoft.com/office/drawing/2014/main" id="{B2A1E1DF-F3DC-FF43-B4BE-16D7BEF30B72}"/>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21" name="Footer Placeholder 3">
            <a:extLst>
              <a:ext uri="{FF2B5EF4-FFF2-40B4-BE49-F238E27FC236}">
                <a16:creationId xmlns:a16="http://schemas.microsoft.com/office/drawing/2014/main" id="{0AA0A411-DB94-FC40-85F3-F17777FB458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6F3C1752-919C-2C4A-85B7-2982AD8BE64B}"/>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514566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11" name="Date Placeholder 2">
            <a:extLst>
              <a:ext uri="{FF2B5EF4-FFF2-40B4-BE49-F238E27FC236}">
                <a16:creationId xmlns:a16="http://schemas.microsoft.com/office/drawing/2014/main" id="{27851B81-1328-7543-96B8-61F01F01B73D}"/>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2" name="Footer Placeholder 3">
            <a:extLst>
              <a:ext uri="{FF2B5EF4-FFF2-40B4-BE49-F238E27FC236}">
                <a16:creationId xmlns:a16="http://schemas.microsoft.com/office/drawing/2014/main" id="{E7AF8C98-EFFB-8444-A615-B4920C89686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3" name="Text Placeholder 6">
            <a:extLst>
              <a:ext uri="{FF2B5EF4-FFF2-40B4-BE49-F238E27FC236}">
                <a16:creationId xmlns:a16="http://schemas.microsoft.com/office/drawing/2014/main" id="{D05096E2-BE7E-2745-BEDA-2FE7CA4B2C92}"/>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29821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Content Slide">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7" name="Content Placeholder 6">
            <a:extLst>
              <a:ext uri="{FF2B5EF4-FFF2-40B4-BE49-F238E27FC236}">
                <a16:creationId xmlns:a16="http://schemas.microsoft.com/office/drawing/2014/main" id="{1497BF54-DDDF-9C43-996F-4B56CDE6B03C}"/>
              </a:ext>
            </a:extLst>
          </p:cNvPr>
          <p:cNvSpPr>
            <a:spLocks noGrp="1"/>
          </p:cNvSpPr>
          <p:nvPr>
            <p:ph sz="quarter" idx="18" hasCustomPrompt="1"/>
          </p:nvPr>
        </p:nvSpPr>
        <p:spPr>
          <a:xfrm>
            <a:off x="6539555"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sp>
        <p:nvSpPr>
          <p:cNvPr id="18" name="Slide Number Placeholder 4">
            <a:extLst>
              <a:ext uri="{FF2B5EF4-FFF2-40B4-BE49-F238E27FC236}">
                <a16:creationId xmlns:a16="http://schemas.microsoft.com/office/drawing/2014/main" id="{B5E9271B-0820-354A-93EC-EB864320114A}"/>
              </a:ext>
            </a:extLst>
          </p:cNvPr>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5" name="Date Placeholder 2">
            <a:extLst>
              <a:ext uri="{FF2B5EF4-FFF2-40B4-BE49-F238E27FC236}">
                <a16:creationId xmlns:a16="http://schemas.microsoft.com/office/drawing/2014/main" id="{7729FF4B-AE88-DA4F-A14E-D6CE4E633DA6}"/>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6" name="Footer Placeholder 3">
            <a:extLst>
              <a:ext uri="{FF2B5EF4-FFF2-40B4-BE49-F238E27FC236}">
                <a16:creationId xmlns:a16="http://schemas.microsoft.com/office/drawing/2014/main" id="{C1CD28ED-14F1-B44C-B470-1D224D8D5F7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9" name="Text Placeholder 6">
            <a:extLst>
              <a:ext uri="{FF2B5EF4-FFF2-40B4-BE49-F238E27FC236}">
                <a16:creationId xmlns:a16="http://schemas.microsoft.com/office/drawing/2014/main" id="{87F950BD-F6BF-E946-BF59-9996741B7042}"/>
              </a:ext>
            </a:extLst>
          </p:cNvPr>
          <p:cNvSpPr>
            <a:spLocks noGrp="1"/>
          </p:cNvSpPr>
          <p:nvPr>
            <p:ph type="body" sz="quarter" idx="19"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978391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versed Content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B71C68-E69A-D043-938E-2E7E5584D68A}"/>
              </a:ext>
            </a:extLst>
          </p:cNvPr>
          <p:cNvSpPr/>
          <p:nvPr userDrawn="1"/>
        </p:nvSpPr>
        <p:spPr>
          <a:xfrm>
            <a:off x="0" y="1029589"/>
            <a:ext cx="12192000" cy="58284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21" name="Rectangle 20">
            <a:extLst>
              <a:ext uri="{FF2B5EF4-FFF2-40B4-BE49-F238E27FC236}">
                <a16:creationId xmlns:a16="http://schemas.microsoft.com/office/drawing/2014/main" id="{1B1E2C30-32D1-C047-B25A-9F37D699E14C}"/>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4" name="Date Placeholder 2">
            <a:extLst>
              <a:ext uri="{FF2B5EF4-FFF2-40B4-BE49-F238E27FC236}">
                <a16:creationId xmlns:a16="http://schemas.microsoft.com/office/drawing/2014/main" id="{43D5D473-8F2B-CC49-956D-E22C182015FD}"/>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5" name="Footer Placeholder 3">
            <a:extLst>
              <a:ext uri="{FF2B5EF4-FFF2-40B4-BE49-F238E27FC236}">
                <a16:creationId xmlns:a16="http://schemas.microsoft.com/office/drawing/2014/main" id="{C55CF14C-1036-8240-A4D6-88C76B53C8B7}"/>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16" name="Text Placeholder 6">
            <a:extLst>
              <a:ext uri="{FF2B5EF4-FFF2-40B4-BE49-F238E27FC236}">
                <a16:creationId xmlns:a16="http://schemas.microsoft.com/office/drawing/2014/main" id="{8B57574F-AFAA-7C43-8707-E5A503FC4EF4}"/>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2649297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B71C68-E69A-D043-938E-2E7E5584D68A}"/>
              </a:ext>
            </a:extLst>
          </p:cNvPr>
          <p:cNvSpPr/>
          <p:nvPr userDrawn="1"/>
        </p:nvSpPr>
        <p:spPr>
          <a:xfrm>
            <a:off x="0" y="1029589"/>
            <a:ext cx="12192000" cy="58284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6150624" cy="1944467"/>
          </a:xfrm>
          <a:prstGeom prst="rect">
            <a:avLst/>
          </a:prstGeom>
        </p:spPr>
        <p:txBody>
          <a:bodyPr>
            <a:noAutofit/>
          </a:bodyPr>
          <a:lstStyle>
            <a:lvl1pPr marL="0" indent="0">
              <a:buNone/>
              <a:defRPr sz="4000" b="0">
                <a:solidFill>
                  <a:schemeClr val="bg1"/>
                </a:solidFill>
                <a:latin typeface="Georgia" panose="02040502050405020303" pitchFamily="18" charset="0"/>
              </a:defRPr>
            </a:lvl1pPr>
            <a:lvl2pPr>
              <a:defRPr sz="1400"/>
            </a:lvl2pPr>
            <a:lvl3pPr>
              <a:defRPr sz="1400"/>
            </a:lvl3pPr>
            <a:lvl4pPr>
              <a:defRPr sz="1400"/>
            </a:lvl4pPr>
            <a:lvl5pPr>
              <a:defRPr sz="1400"/>
            </a:lvl5pPr>
          </a:lstStyle>
          <a:p>
            <a:pPr lvl="0"/>
            <a:r>
              <a:rPr lang="en-US" dirty="0"/>
              <a:t>Quote text goes here – Georgia 40pt</a:t>
            </a:r>
          </a:p>
        </p:txBody>
      </p:sp>
      <p:sp>
        <p:nvSpPr>
          <p:cNvPr id="21" name="Rectangle 20">
            <a:extLst>
              <a:ext uri="{FF2B5EF4-FFF2-40B4-BE49-F238E27FC236}">
                <a16:creationId xmlns:a16="http://schemas.microsoft.com/office/drawing/2014/main" id="{1B1E2C30-32D1-C047-B25A-9F37D699E14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3" name="Date Placeholder 2">
            <a:extLst>
              <a:ext uri="{FF2B5EF4-FFF2-40B4-BE49-F238E27FC236}">
                <a16:creationId xmlns:a16="http://schemas.microsoft.com/office/drawing/2014/main" id="{F0E20FF6-087C-254D-B377-87B46F300B23}"/>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4" name="Footer Placeholder 3">
            <a:extLst>
              <a:ext uri="{FF2B5EF4-FFF2-40B4-BE49-F238E27FC236}">
                <a16:creationId xmlns:a16="http://schemas.microsoft.com/office/drawing/2014/main" id="{26250FB6-DFDE-CC4E-BD54-E44B31D1F605}"/>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15" name="Text Placeholder 6">
            <a:extLst>
              <a:ext uri="{FF2B5EF4-FFF2-40B4-BE49-F238E27FC236}">
                <a16:creationId xmlns:a16="http://schemas.microsoft.com/office/drawing/2014/main" id="{FE546460-2F3C-B743-ACBE-47CE198D335B}"/>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1996795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Joint Client Slide">
    <p:spTree>
      <p:nvGrpSpPr>
        <p:cNvPr id="1" name=""/>
        <p:cNvGrpSpPr/>
        <p:nvPr/>
      </p:nvGrpSpPr>
      <p:grpSpPr>
        <a:xfrm>
          <a:off x="0" y="0"/>
          <a:ext cx="0" cy="0"/>
          <a:chOff x="0" y="0"/>
          <a:chExt cx="0" cy="0"/>
        </a:xfrm>
      </p:grpSpPr>
      <p:sp>
        <p:nvSpPr>
          <p:cNvPr id="8" name="Rectangle 7"/>
          <p:cNvSpPr/>
          <p:nvPr userDrawn="1"/>
        </p:nvSpPr>
        <p:spPr>
          <a:xfrm>
            <a:off x="0" y="-2"/>
            <a:ext cx="12192000" cy="6858001"/>
          </a:xfrm>
          <a:prstGeom prst="rect">
            <a:avLst/>
          </a:prstGeom>
          <a:gradFill flip="none" rotWithShape="1">
            <a:gsLst>
              <a:gs pos="50000">
                <a:srgbClr val="0E6394"/>
              </a:gs>
              <a:gs pos="1700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flipH="1">
            <a:off x="0" y="-2"/>
            <a:ext cx="12192000" cy="6858001"/>
          </a:xfrm>
          <a:prstGeom prst="rect">
            <a:avLst/>
          </a:prstGeom>
          <a:blipFill dpi="0" rotWithShape="1">
            <a:blip r:embed="rId2">
              <a:alphaModFix amt="52000"/>
            </a:blip>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396000" y="1742900"/>
            <a:ext cx="5400000" cy="2387600"/>
          </a:xfrm>
        </p:spPr>
        <p:txBody>
          <a:bodyPr anchor="ctr">
            <a:normAutofit/>
          </a:bodyPr>
          <a:lstStyle>
            <a:lvl1pPr algn="ctr">
              <a:lnSpc>
                <a:spcPct val="100000"/>
              </a:lnSpc>
              <a:defRPr sz="5400" b="1">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hasCustomPrompt="1"/>
          </p:nvPr>
        </p:nvSpPr>
        <p:spPr>
          <a:xfrm>
            <a:off x="3396099" y="4161275"/>
            <a:ext cx="5399803"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10" name="Rectangle 9"/>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Tree>
    <p:extLst>
      <p:ext uri="{BB962C8B-B14F-4D97-AF65-F5344CB8AC3E}">
        <p14:creationId xmlns:p14="http://schemas.microsoft.com/office/powerpoint/2010/main" val="125853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Block Content Slide">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6" name="Rectangle 5">
            <a:extLst>
              <a:ext uri="{FF2B5EF4-FFF2-40B4-BE49-F238E27FC236}">
                <a16:creationId xmlns:a16="http://schemas.microsoft.com/office/drawing/2014/main" id="{5897768A-E936-2047-B272-A71830C2F46A}"/>
              </a:ext>
            </a:extLst>
          </p:cNvPr>
          <p:cNvSpPr/>
          <p:nvPr userDrawn="1"/>
        </p:nvSpPr>
        <p:spPr>
          <a:xfrm>
            <a:off x="6096000" y="1029589"/>
            <a:ext cx="6096000" cy="5828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6">
            <a:extLst>
              <a:ext uri="{FF2B5EF4-FFF2-40B4-BE49-F238E27FC236}">
                <a16:creationId xmlns:a16="http://schemas.microsoft.com/office/drawing/2014/main" id="{FE17E21C-B85B-934A-BF9C-B51FD202E06D}"/>
              </a:ext>
            </a:extLst>
          </p:cNvPr>
          <p:cNvSpPr>
            <a:spLocks noGrp="1"/>
          </p:cNvSpPr>
          <p:nvPr>
            <p:ph sz="quarter" idx="16" hasCustomPrompt="1"/>
          </p:nvPr>
        </p:nvSpPr>
        <p:spPr>
          <a:xfrm>
            <a:off x="6539555" y="2133603"/>
            <a:ext cx="5197519" cy="3746498"/>
          </a:xfrm>
          <a:prstGeom prst="rect">
            <a:avLst/>
          </a:prstGeom>
        </p:spPr>
        <p:txBody>
          <a:bodyPr/>
          <a:lstStyle>
            <a:lvl1pPr>
              <a:buClr>
                <a:schemeClr val="bg1"/>
              </a:buClr>
              <a:defRPr lang="en-GB" sz="2800" smtClean="0">
                <a:solidFill>
                  <a:schemeClr val="bg1"/>
                </a:solidFill>
                <a:effectLst/>
              </a:defRPr>
            </a:lvl1pPr>
            <a:lvl2pPr>
              <a:buClr>
                <a:schemeClr val="bg1"/>
              </a:buClr>
              <a:defRPr sz="2800">
                <a:solidFill>
                  <a:schemeClr val="bg1"/>
                </a:solidFill>
              </a:defRPr>
            </a:lvl2pPr>
            <a:lvl3pPr>
              <a:buClr>
                <a:schemeClr val="bg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6" name="Date Placeholder 2">
            <a:extLst>
              <a:ext uri="{FF2B5EF4-FFF2-40B4-BE49-F238E27FC236}">
                <a16:creationId xmlns:a16="http://schemas.microsoft.com/office/drawing/2014/main" id="{2A486383-7D66-0D46-B7B2-852429AEEE8A}"/>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7" name="Footer Placeholder 3">
            <a:extLst>
              <a:ext uri="{FF2B5EF4-FFF2-40B4-BE49-F238E27FC236}">
                <a16:creationId xmlns:a16="http://schemas.microsoft.com/office/drawing/2014/main" id="{305C388A-4F4A-D046-A14C-1966CD505AF0}"/>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01B3FD81-10DD-0342-9AA1-E2491DE80161}"/>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81934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y Fact &amp; Figures Slide 1">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3E8FE9F4-4522-2A4A-9C2C-E14E46615C79}"/>
              </a:ext>
            </a:extLst>
          </p:cNvPr>
          <p:cNvSpPr>
            <a:spLocks noGrp="1"/>
          </p:cNvSpPr>
          <p:nvPr>
            <p:ph type="body" sz="quarter" idx="26" hasCustomPrompt="1"/>
          </p:nvPr>
        </p:nvSpPr>
        <p:spPr>
          <a:xfrm>
            <a:off x="6102114" y="3806825"/>
            <a:ext cx="3041886" cy="3051175"/>
          </a:xfrm>
          <a:prstGeom prst="rect">
            <a:avLst/>
          </a:prstGeom>
          <a:solidFill>
            <a:schemeClr val="accent5"/>
          </a:solidFill>
        </p:spPr>
        <p:txBody>
          <a:bodyPr/>
          <a:lstStyle>
            <a:lvl1pPr marL="0" indent="0">
              <a:buNone/>
              <a:defRPr/>
            </a:lvl1pPr>
          </a:lstStyle>
          <a:p>
            <a:pPr lvl="0"/>
            <a:r>
              <a:rPr lang="en-US" dirty="0"/>
              <a:t> </a:t>
            </a:r>
          </a:p>
        </p:txBody>
      </p:sp>
      <p:sp>
        <p:nvSpPr>
          <p:cNvPr id="24" name="Text Placeholder 3">
            <a:extLst>
              <a:ext uri="{FF2B5EF4-FFF2-40B4-BE49-F238E27FC236}">
                <a16:creationId xmlns:a16="http://schemas.microsoft.com/office/drawing/2014/main" id="{EB8BEFA4-C2B9-BD42-A0A5-04F3692367BB}"/>
              </a:ext>
            </a:extLst>
          </p:cNvPr>
          <p:cNvSpPr>
            <a:spLocks noGrp="1"/>
          </p:cNvSpPr>
          <p:nvPr>
            <p:ph type="body" sz="quarter" idx="24" hasCustomPrompt="1"/>
          </p:nvPr>
        </p:nvSpPr>
        <p:spPr>
          <a:xfrm>
            <a:off x="9153231" y="3806825"/>
            <a:ext cx="3041886" cy="3051175"/>
          </a:xfrm>
          <a:prstGeom prst="rect">
            <a:avLst/>
          </a:prstGeom>
          <a:solidFill>
            <a:schemeClr val="accent3"/>
          </a:solidFill>
        </p:spPr>
        <p:txBody>
          <a:bodyPr/>
          <a:lstStyle>
            <a:lvl1pPr marL="0" indent="0">
              <a:buNone/>
              <a:defRPr/>
            </a:lvl1pPr>
          </a:lstStyle>
          <a:p>
            <a:pPr lvl="0"/>
            <a:r>
              <a:rPr lang="en-US" dirty="0"/>
              <a:t> </a:t>
            </a:r>
          </a:p>
        </p:txBody>
      </p:sp>
      <p:sp>
        <p:nvSpPr>
          <p:cNvPr id="25" name="Text Placeholder 3">
            <a:extLst>
              <a:ext uri="{FF2B5EF4-FFF2-40B4-BE49-F238E27FC236}">
                <a16:creationId xmlns:a16="http://schemas.microsoft.com/office/drawing/2014/main" id="{38429D8B-070F-B34C-94B7-DEF1C90FAA04}"/>
              </a:ext>
            </a:extLst>
          </p:cNvPr>
          <p:cNvSpPr>
            <a:spLocks noGrp="1"/>
          </p:cNvSpPr>
          <p:nvPr>
            <p:ph type="body" sz="quarter" idx="25"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this slide to showcase key facts and figures by editing the text in these boxes. Options with less boxes are also available in under the ’Layouts’ button.</a:t>
            </a:r>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dirty="0"/>
              <a:t>1 in 5</a:t>
            </a:r>
          </a:p>
        </p:txBody>
      </p:sp>
      <p:sp>
        <p:nvSpPr>
          <p:cNvPr id="22" name="Text Placeholder 14">
            <a:extLst>
              <a:ext uri="{FF2B5EF4-FFF2-40B4-BE49-F238E27FC236}">
                <a16:creationId xmlns:a16="http://schemas.microsoft.com/office/drawing/2014/main" id="{F96B15A1-3AF6-A640-A190-8E8291CF1A96}"/>
              </a:ext>
            </a:extLst>
          </p:cNvPr>
          <p:cNvSpPr>
            <a:spLocks noGrp="1"/>
          </p:cNvSpPr>
          <p:nvPr>
            <p:ph type="body" sz="quarter" idx="17" hasCustomPrompt="1"/>
          </p:nvPr>
        </p:nvSpPr>
        <p:spPr>
          <a:xfrm>
            <a:off x="6316246" y="2968285"/>
            <a:ext cx="5420828" cy="507831"/>
          </a:xfrm>
          <a:prstGeom prst="rect">
            <a:avLst/>
          </a:prstGeom>
        </p:spPr>
        <p:txBody>
          <a:bodyPr wrap="square">
            <a:spAutoFit/>
          </a:bodyPr>
          <a:lstStyle>
            <a:lvl1pPr marL="0" indent="0">
              <a:buNone/>
              <a:defRPr lang="en-GB" sz="3000" smtClean="0">
                <a:solidFill>
                  <a:schemeClr val="tx1"/>
                </a:solidFill>
                <a:effectLst/>
              </a:defRPr>
            </a:lvl1pPr>
            <a:lvl2pPr>
              <a:defRPr sz="3600"/>
            </a:lvl2pPr>
            <a:lvl3pPr>
              <a:defRPr sz="3600"/>
            </a:lvl3pPr>
            <a:lvl4pPr>
              <a:defRPr sz="3600"/>
            </a:lvl4pPr>
            <a:lvl5pPr>
              <a:defRPr sz="3600"/>
            </a:lvl5pPr>
          </a:lstStyle>
          <a:p>
            <a:r>
              <a:rPr lang="en-GB" dirty="0">
                <a:solidFill>
                  <a:srgbClr val="011C67"/>
                </a:solidFill>
                <a:effectLst/>
                <a:latin typeface="Arial" panose="020B0604020202020204" pitchFamily="34" charset="0"/>
              </a:rPr>
              <a:t>Lorem ipsum </a:t>
            </a:r>
            <a:r>
              <a:rPr lang="en-GB" dirty="0" err="1">
                <a:solidFill>
                  <a:srgbClr val="011C67"/>
                </a:solidFill>
                <a:effectLst/>
                <a:latin typeface="Arial" panose="020B0604020202020204" pitchFamily="34" charset="0"/>
              </a:rPr>
              <a:t>dolor</a:t>
            </a:r>
            <a:r>
              <a:rPr lang="en-GB" dirty="0">
                <a:solidFill>
                  <a:srgbClr val="011C67"/>
                </a:solidFill>
                <a:effectLst/>
                <a:latin typeface="Arial" panose="020B0604020202020204" pitchFamily="34" charset="0"/>
              </a:rPr>
              <a:t> sit </a:t>
            </a:r>
            <a:r>
              <a:rPr lang="en-GB" dirty="0" err="1">
                <a:solidFill>
                  <a:srgbClr val="011C67"/>
                </a:solidFill>
                <a:effectLst/>
                <a:latin typeface="Arial" panose="020B0604020202020204" pitchFamily="34" charset="0"/>
              </a:rPr>
              <a:t>amet</a:t>
            </a:r>
            <a:endParaRPr lang="en-GB" dirty="0">
              <a:solidFill>
                <a:srgbClr val="011C67"/>
              </a:solidFill>
              <a:effectLst/>
              <a:latin typeface="Arial" panose="020B0604020202020204" pitchFamily="34" charset="0"/>
            </a:endParaRPr>
          </a:p>
        </p:txBody>
      </p:sp>
      <p:sp>
        <p:nvSpPr>
          <p:cNvPr id="23" name="Text Placeholder 14">
            <a:extLst>
              <a:ext uri="{FF2B5EF4-FFF2-40B4-BE49-F238E27FC236}">
                <a16:creationId xmlns:a16="http://schemas.microsoft.com/office/drawing/2014/main" id="{45F9D20A-60A4-B749-9837-8CF6B9AF3549}"/>
              </a:ext>
            </a:extLst>
          </p:cNvPr>
          <p:cNvSpPr>
            <a:spLocks noGrp="1"/>
          </p:cNvSpPr>
          <p:nvPr>
            <p:ph type="body" sz="quarter" idx="18" hasCustomPrompt="1"/>
          </p:nvPr>
        </p:nvSpPr>
        <p:spPr>
          <a:xfrm>
            <a:off x="6316246" y="3997876"/>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dirty="0"/>
              <a:t>75%</a:t>
            </a:r>
          </a:p>
        </p:txBody>
      </p:sp>
      <p:sp>
        <p:nvSpPr>
          <p:cNvPr id="26" name="Text Placeholder 25">
            <a:extLst>
              <a:ext uri="{FF2B5EF4-FFF2-40B4-BE49-F238E27FC236}">
                <a16:creationId xmlns:a16="http://schemas.microsoft.com/office/drawing/2014/main" id="{2269F27E-1C0A-A446-B7C7-C4A5F893663E}"/>
              </a:ext>
            </a:extLst>
          </p:cNvPr>
          <p:cNvSpPr>
            <a:spLocks noGrp="1"/>
          </p:cNvSpPr>
          <p:nvPr>
            <p:ph type="body" sz="quarter" idx="19" hasCustomPrompt="1"/>
          </p:nvPr>
        </p:nvSpPr>
        <p:spPr>
          <a:xfrm>
            <a:off x="6316663" y="5308600"/>
            <a:ext cx="2616200" cy="867930"/>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Lorem ipsum dolor sit </a:t>
            </a:r>
            <a:r>
              <a:rPr lang="en-US" dirty="0" err="1"/>
              <a:t>amet</a:t>
            </a:r>
            <a:endParaRPr lang="en-US" dirty="0"/>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9312665" y="4521347"/>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dirty="0"/>
              <a:t>£2m</a:t>
            </a:r>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9313082" y="3999041"/>
            <a:ext cx="2616200" cy="480131"/>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Lorem ipsum</a:t>
            </a:r>
          </a:p>
        </p:txBody>
      </p:sp>
      <p:sp>
        <p:nvSpPr>
          <p:cNvPr id="33" name="Text Placeholder 25">
            <a:extLst>
              <a:ext uri="{FF2B5EF4-FFF2-40B4-BE49-F238E27FC236}">
                <a16:creationId xmlns:a16="http://schemas.microsoft.com/office/drawing/2014/main" id="{47168AAF-B20D-5A42-B75B-7723535923C5}"/>
              </a:ext>
            </a:extLst>
          </p:cNvPr>
          <p:cNvSpPr>
            <a:spLocks noGrp="1"/>
          </p:cNvSpPr>
          <p:nvPr>
            <p:ph type="body" sz="quarter" idx="22" hasCustomPrompt="1"/>
          </p:nvPr>
        </p:nvSpPr>
        <p:spPr>
          <a:xfrm>
            <a:off x="9313082" y="5799705"/>
            <a:ext cx="2616200" cy="480131"/>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Dolor sit </a:t>
            </a:r>
            <a:r>
              <a:rPr lang="en-US" dirty="0" err="1"/>
              <a:t>amet</a:t>
            </a:r>
            <a:endParaRPr lang="en-US" dirty="0"/>
          </a:p>
        </p:txBody>
      </p:sp>
      <p:sp>
        <p:nvSpPr>
          <p:cNvPr id="34" name="Date Placeholder 2">
            <a:extLst>
              <a:ext uri="{FF2B5EF4-FFF2-40B4-BE49-F238E27FC236}">
                <a16:creationId xmlns:a16="http://schemas.microsoft.com/office/drawing/2014/main" id="{2987AD34-27BC-A940-9D49-9B42BCBEFDB6}"/>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35" name="Footer Placeholder 3">
            <a:extLst>
              <a:ext uri="{FF2B5EF4-FFF2-40B4-BE49-F238E27FC236}">
                <a16:creationId xmlns:a16="http://schemas.microsoft.com/office/drawing/2014/main" id="{BEACFBAF-3C16-9442-B6F6-4613A5BB53E4}"/>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36" name="Text Placeholder 6">
            <a:extLst>
              <a:ext uri="{FF2B5EF4-FFF2-40B4-BE49-F238E27FC236}">
                <a16:creationId xmlns:a16="http://schemas.microsoft.com/office/drawing/2014/main" id="{E8A77961-1C22-C74B-9FA8-22E6A417D980}"/>
              </a:ext>
            </a:extLst>
          </p:cNvPr>
          <p:cNvSpPr>
            <a:spLocks noGrp="1"/>
          </p:cNvSpPr>
          <p:nvPr>
            <p:ph type="body" sz="quarter" idx="27"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475463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Fact &amp; Figures Slide 2">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D944C8EB-D3E3-3B4F-9FC5-E6B185D2F57B}"/>
              </a:ext>
            </a:extLst>
          </p:cNvPr>
          <p:cNvSpPr>
            <a:spLocks noGrp="1"/>
          </p:cNvSpPr>
          <p:nvPr>
            <p:ph type="body" sz="quarter" idx="23" hasCustomPrompt="1"/>
          </p:nvPr>
        </p:nvSpPr>
        <p:spPr>
          <a:xfrm>
            <a:off x="6099117" y="3806825"/>
            <a:ext cx="6096000" cy="3051175"/>
          </a:xfrm>
          <a:prstGeom prst="rect">
            <a:avLst/>
          </a:prstGeom>
          <a:solidFill>
            <a:schemeClr val="accent3"/>
          </a:solidFill>
        </p:spPr>
        <p:txBody>
          <a:bodyPr/>
          <a:lstStyle>
            <a:lvl1pPr marL="0" indent="0">
              <a:buNone/>
              <a:defRPr/>
            </a:lvl1pPr>
          </a:lstStyle>
          <a:p>
            <a:pPr lvl="0"/>
            <a:r>
              <a:rPr lang="en-US" dirty="0"/>
              <a:t> </a:t>
            </a:r>
          </a:p>
        </p:txBody>
      </p:sp>
      <p:sp>
        <p:nvSpPr>
          <p:cNvPr id="4" name="Text Placeholder 3">
            <a:extLst>
              <a:ext uri="{FF2B5EF4-FFF2-40B4-BE49-F238E27FC236}">
                <a16:creationId xmlns:a16="http://schemas.microsoft.com/office/drawing/2014/main" id="{DAA563FF-1797-7C47-B195-3DD52F253B47}"/>
              </a:ext>
            </a:extLst>
          </p:cNvPr>
          <p:cNvSpPr>
            <a:spLocks noGrp="1"/>
          </p:cNvSpPr>
          <p:nvPr>
            <p:ph type="body" sz="quarter" idx="22"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this slide to showcase key facts and figures by editing the text in these boxes. Options with more boxes are also available in under the ’Layouts’ button.</a:t>
            </a:r>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dirty="0"/>
              <a:t>1 in 5</a:t>
            </a:r>
          </a:p>
        </p:txBody>
      </p:sp>
      <p:sp>
        <p:nvSpPr>
          <p:cNvPr id="22" name="Text Placeholder 14">
            <a:extLst>
              <a:ext uri="{FF2B5EF4-FFF2-40B4-BE49-F238E27FC236}">
                <a16:creationId xmlns:a16="http://schemas.microsoft.com/office/drawing/2014/main" id="{F96B15A1-3AF6-A640-A190-8E8291CF1A96}"/>
              </a:ext>
            </a:extLst>
          </p:cNvPr>
          <p:cNvSpPr>
            <a:spLocks noGrp="1"/>
          </p:cNvSpPr>
          <p:nvPr>
            <p:ph type="body" sz="quarter" idx="17" hasCustomPrompt="1"/>
          </p:nvPr>
        </p:nvSpPr>
        <p:spPr>
          <a:xfrm>
            <a:off x="6316246" y="2968285"/>
            <a:ext cx="5420828" cy="507831"/>
          </a:xfrm>
          <a:prstGeom prst="rect">
            <a:avLst/>
          </a:prstGeom>
        </p:spPr>
        <p:txBody>
          <a:bodyPr wrap="square">
            <a:spAutoFit/>
          </a:bodyPr>
          <a:lstStyle>
            <a:lvl1pPr marL="0" indent="0">
              <a:buNone/>
              <a:defRPr lang="en-GB" sz="3000" smtClean="0">
                <a:solidFill>
                  <a:schemeClr val="tx1"/>
                </a:solidFill>
                <a:effectLst/>
              </a:defRPr>
            </a:lvl1pPr>
            <a:lvl2pPr>
              <a:defRPr sz="3600"/>
            </a:lvl2pPr>
            <a:lvl3pPr>
              <a:defRPr sz="3600"/>
            </a:lvl3pPr>
            <a:lvl4pPr>
              <a:defRPr sz="3600"/>
            </a:lvl4pPr>
            <a:lvl5pPr>
              <a:defRPr sz="3600"/>
            </a:lvl5pPr>
          </a:lstStyle>
          <a:p>
            <a:r>
              <a:rPr lang="en-GB" dirty="0">
                <a:solidFill>
                  <a:srgbClr val="011C67"/>
                </a:solidFill>
                <a:effectLst/>
                <a:latin typeface="Arial" panose="020B0604020202020204" pitchFamily="34" charset="0"/>
              </a:rPr>
              <a:t>Lorem ipsum </a:t>
            </a:r>
            <a:r>
              <a:rPr lang="en-GB" dirty="0" err="1">
                <a:solidFill>
                  <a:srgbClr val="011C67"/>
                </a:solidFill>
                <a:effectLst/>
                <a:latin typeface="Arial" panose="020B0604020202020204" pitchFamily="34" charset="0"/>
              </a:rPr>
              <a:t>dolor</a:t>
            </a:r>
            <a:r>
              <a:rPr lang="en-GB" dirty="0">
                <a:solidFill>
                  <a:srgbClr val="011C67"/>
                </a:solidFill>
                <a:effectLst/>
                <a:latin typeface="Arial" panose="020B0604020202020204" pitchFamily="34" charset="0"/>
              </a:rPr>
              <a:t> sit </a:t>
            </a:r>
            <a:r>
              <a:rPr lang="en-GB" dirty="0" err="1">
                <a:solidFill>
                  <a:srgbClr val="011C67"/>
                </a:solidFill>
                <a:effectLst/>
                <a:latin typeface="Arial" panose="020B0604020202020204" pitchFamily="34" charset="0"/>
              </a:rPr>
              <a:t>amet</a:t>
            </a:r>
            <a:endParaRPr lang="en-GB" dirty="0">
              <a:solidFill>
                <a:srgbClr val="011C67"/>
              </a:solidFill>
              <a:effectLst/>
              <a:latin typeface="Arial" panose="020B0604020202020204" pitchFamily="34" charset="0"/>
            </a:endParaRPr>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6316246" y="4337926"/>
            <a:ext cx="3210526" cy="1685077"/>
          </a:xfrm>
          <a:prstGeom prst="rect">
            <a:avLst/>
          </a:prstGeom>
        </p:spPr>
        <p:txBody>
          <a:bodyPr wrap="square">
            <a:spAutoFit/>
          </a:bodyPr>
          <a:lstStyle>
            <a:lvl1pPr marL="0" indent="0">
              <a:buNone/>
              <a:defRPr sz="11500" b="1">
                <a:solidFill>
                  <a:schemeClr val="bg1"/>
                </a:solidFill>
              </a:defRPr>
            </a:lvl1pPr>
            <a:lvl2pPr>
              <a:defRPr sz="3600"/>
            </a:lvl2pPr>
            <a:lvl3pPr>
              <a:defRPr sz="3600"/>
            </a:lvl3pPr>
            <a:lvl4pPr>
              <a:defRPr sz="3600"/>
            </a:lvl4pPr>
            <a:lvl5pPr>
              <a:defRPr sz="3600"/>
            </a:lvl5pPr>
          </a:lstStyle>
          <a:p>
            <a:pPr lvl="0"/>
            <a:r>
              <a:rPr lang="en-US" dirty="0"/>
              <a:t>£2m</a:t>
            </a:r>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9526771" y="4633351"/>
            <a:ext cx="2242659" cy="1255728"/>
          </a:xfrm>
          <a:prstGeom prst="rect">
            <a:avLst/>
          </a:prstGeom>
        </p:spPr>
        <p:txBody>
          <a:bodyPr wrap="square">
            <a:spAutoFit/>
          </a:bodyPr>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dirty="0"/>
              <a:t>Lorem ipsum dolor sit </a:t>
            </a:r>
            <a:r>
              <a:rPr lang="en-US" dirty="0" err="1"/>
              <a:t>amet</a:t>
            </a:r>
            <a:endParaRPr lang="en-US" dirty="0"/>
          </a:p>
        </p:txBody>
      </p:sp>
      <p:sp>
        <p:nvSpPr>
          <p:cNvPr id="19" name="Date Placeholder 2">
            <a:extLst>
              <a:ext uri="{FF2B5EF4-FFF2-40B4-BE49-F238E27FC236}">
                <a16:creationId xmlns:a16="http://schemas.microsoft.com/office/drawing/2014/main" id="{F5E29404-E355-8C40-B064-5EED9D5084BE}"/>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21" name="Footer Placeholder 3">
            <a:extLst>
              <a:ext uri="{FF2B5EF4-FFF2-40B4-BE49-F238E27FC236}">
                <a16:creationId xmlns:a16="http://schemas.microsoft.com/office/drawing/2014/main" id="{0DDCE267-4A5F-E145-8792-06BF12597399}"/>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4" name="Text Placeholder 6">
            <a:extLst>
              <a:ext uri="{FF2B5EF4-FFF2-40B4-BE49-F238E27FC236}">
                <a16:creationId xmlns:a16="http://schemas.microsoft.com/office/drawing/2014/main" id="{8880FF51-74C3-C140-A39F-F630B1448049}"/>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795205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mp; Text Grid Slide">
    <p:spTree>
      <p:nvGrpSpPr>
        <p:cNvPr id="1" name=""/>
        <p:cNvGrpSpPr/>
        <p:nvPr/>
      </p:nvGrpSpPr>
      <p:grpSpPr>
        <a:xfrm>
          <a:off x="0" y="0"/>
          <a:ext cx="0" cy="0"/>
          <a:chOff x="0" y="0"/>
          <a:chExt cx="0" cy="0"/>
        </a:xfrm>
      </p:grpSpPr>
      <p:sp>
        <p:nvSpPr>
          <p:cNvPr id="43" name="Picture Placeholder 16">
            <a:extLst>
              <a:ext uri="{FF2B5EF4-FFF2-40B4-BE49-F238E27FC236}">
                <a16:creationId xmlns:a16="http://schemas.microsoft.com/office/drawing/2014/main" id="{0963E11F-32F1-6544-8FF4-C1EF6F642B91}"/>
              </a:ext>
            </a:extLst>
          </p:cNvPr>
          <p:cNvSpPr>
            <a:spLocks noGrp="1"/>
          </p:cNvSpPr>
          <p:nvPr>
            <p:ph type="pic" sz="quarter" idx="15"/>
          </p:nvPr>
        </p:nvSpPr>
        <p:spPr>
          <a:xfrm>
            <a:off x="9753600" y="1018730"/>
            <a:ext cx="2438400" cy="24384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4" name="Picture Placeholder 16">
            <a:extLst>
              <a:ext uri="{FF2B5EF4-FFF2-40B4-BE49-F238E27FC236}">
                <a16:creationId xmlns:a16="http://schemas.microsoft.com/office/drawing/2014/main" id="{FF92A6B8-47C8-B244-9D3E-90F39EE69398}"/>
              </a:ext>
            </a:extLst>
          </p:cNvPr>
          <p:cNvSpPr>
            <a:spLocks noGrp="1"/>
          </p:cNvSpPr>
          <p:nvPr>
            <p:ph type="pic" sz="quarter" idx="16"/>
          </p:nvPr>
        </p:nvSpPr>
        <p:spPr>
          <a:xfrm>
            <a:off x="7315200" y="3450545"/>
            <a:ext cx="2438400" cy="24384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2" name="Picture Placeholder 16">
            <a:extLst>
              <a:ext uri="{FF2B5EF4-FFF2-40B4-BE49-F238E27FC236}">
                <a16:creationId xmlns:a16="http://schemas.microsoft.com/office/drawing/2014/main" id="{98C0DB2D-35D1-F142-B809-1833736CA623}"/>
              </a:ext>
            </a:extLst>
          </p:cNvPr>
          <p:cNvSpPr>
            <a:spLocks noGrp="1"/>
          </p:cNvSpPr>
          <p:nvPr>
            <p:ph type="pic" sz="quarter" idx="14"/>
          </p:nvPr>
        </p:nvSpPr>
        <p:spPr>
          <a:xfrm>
            <a:off x="4876800" y="1018730"/>
            <a:ext cx="2438400" cy="24384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5" name="Picture Placeholder 16">
            <a:extLst>
              <a:ext uri="{FF2B5EF4-FFF2-40B4-BE49-F238E27FC236}">
                <a16:creationId xmlns:a16="http://schemas.microsoft.com/office/drawing/2014/main" id="{5BBCD3E3-1554-B049-8AAF-DF0C933C46FA}"/>
              </a:ext>
            </a:extLst>
          </p:cNvPr>
          <p:cNvSpPr>
            <a:spLocks noGrp="1"/>
          </p:cNvSpPr>
          <p:nvPr>
            <p:ph type="pic" sz="quarter" idx="17"/>
          </p:nvPr>
        </p:nvSpPr>
        <p:spPr>
          <a:xfrm>
            <a:off x="2438400" y="3450545"/>
            <a:ext cx="2438400" cy="24384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17" name="Picture Placeholder 16">
            <a:extLst>
              <a:ext uri="{FF2B5EF4-FFF2-40B4-BE49-F238E27FC236}">
                <a16:creationId xmlns:a16="http://schemas.microsoft.com/office/drawing/2014/main" id="{CE0FFA53-4B53-0345-BD1D-3380331FADAF}"/>
              </a:ext>
            </a:extLst>
          </p:cNvPr>
          <p:cNvSpPr>
            <a:spLocks noGrp="1"/>
          </p:cNvSpPr>
          <p:nvPr>
            <p:ph type="pic" sz="quarter" idx="13"/>
          </p:nvPr>
        </p:nvSpPr>
        <p:spPr>
          <a:xfrm>
            <a:off x="0" y="1018730"/>
            <a:ext cx="2438400" cy="24384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53" name="Text Placeholder 47">
            <a:extLst>
              <a:ext uri="{FF2B5EF4-FFF2-40B4-BE49-F238E27FC236}">
                <a16:creationId xmlns:a16="http://schemas.microsoft.com/office/drawing/2014/main" id="{1D5925E4-B891-944B-91DC-A261A1D5FDE6}"/>
              </a:ext>
            </a:extLst>
          </p:cNvPr>
          <p:cNvSpPr>
            <a:spLocks noGrp="1"/>
          </p:cNvSpPr>
          <p:nvPr>
            <p:ph type="body" sz="quarter" idx="22"/>
          </p:nvPr>
        </p:nvSpPr>
        <p:spPr>
          <a:xfrm>
            <a:off x="9753600" y="3450545"/>
            <a:ext cx="2438400" cy="2438400"/>
          </a:xfrm>
          <a:prstGeom prst="rect">
            <a:avLst/>
          </a:prstGeom>
          <a:solidFill>
            <a:schemeClr val="accent1"/>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48" name="Text Placeholder 47">
            <a:extLst>
              <a:ext uri="{FF2B5EF4-FFF2-40B4-BE49-F238E27FC236}">
                <a16:creationId xmlns:a16="http://schemas.microsoft.com/office/drawing/2014/main" id="{BBB06489-33E6-1442-BC2F-397F1EC4EAB5}"/>
              </a:ext>
            </a:extLst>
          </p:cNvPr>
          <p:cNvSpPr>
            <a:spLocks noGrp="1"/>
          </p:cNvSpPr>
          <p:nvPr>
            <p:ph type="body" sz="quarter" idx="18"/>
          </p:nvPr>
        </p:nvSpPr>
        <p:spPr>
          <a:xfrm>
            <a:off x="0" y="3450545"/>
            <a:ext cx="2438400" cy="2438400"/>
          </a:xfrm>
          <a:prstGeom prst="rect">
            <a:avLst/>
          </a:prstGeom>
          <a:solidFill>
            <a:schemeClr val="accent5"/>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0" name="Text Placeholder 47">
            <a:extLst>
              <a:ext uri="{FF2B5EF4-FFF2-40B4-BE49-F238E27FC236}">
                <a16:creationId xmlns:a16="http://schemas.microsoft.com/office/drawing/2014/main" id="{7C62DAF7-D2F9-5D47-AB79-7712B92267C1}"/>
              </a:ext>
            </a:extLst>
          </p:cNvPr>
          <p:cNvSpPr>
            <a:spLocks noGrp="1"/>
          </p:cNvSpPr>
          <p:nvPr>
            <p:ph type="body" sz="quarter" idx="19"/>
          </p:nvPr>
        </p:nvSpPr>
        <p:spPr>
          <a:xfrm>
            <a:off x="2438400" y="1018730"/>
            <a:ext cx="2438400" cy="2438400"/>
          </a:xfrm>
          <a:prstGeom prst="rect">
            <a:avLst/>
          </a:prstGeom>
          <a:solidFill>
            <a:schemeClr val="accent4"/>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1" name="Text Placeholder 47">
            <a:extLst>
              <a:ext uri="{FF2B5EF4-FFF2-40B4-BE49-F238E27FC236}">
                <a16:creationId xmlns:a16="http://schemas.microsoft.com/office/drawing/2014/main" id="{887255BA-4BF0-E844-8BE7-3D125B568E2A}"/>
              </a:ext>
            </a:extLst>
          </p:cNvPr>
          <p:cNvSpPr>
            <a:spLocks noGrp="1"/>
          </p:cNvSpPr>
          <p:nvPr>
            <p:ph type="body" sz="quarter" idx="20"/>
          </p:nvPr>
        </p:nvSpPr>
        <p:spPr>
          <a:xfrm>
            <a:off x="4876800" y="3450545"/>
            <a:ext cx="2438400" cy="2438400"/>
          </a:xfrm>
          <a:prstGeom prst="rect">
            <a:avLst/>
          </a:prstGeom>
          <a:solidFill>
            <a:schemeClr val="accent3"/>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2" name="Text Placeholder 47">
            <a:extLst>
              <a:ext uri="{FF2B5EF4-FFF2-40B4-BE49-F238E27FC236}">
                <a16:creationId xmlns:a16="http://schemas.microsoft.com/office/drawing/2014/main" id="{FAC8937D-B337-F944-8F1C-14A4768CD593}"/>
              </a:ext>
            </a:extLst>
          </p:cNvPr>
          <p:cNvSpPr>
            <a:spLocks noGrp="1"/>
          </p:cNvSpPr>
          <p:nvPr>
            <p:ph type="body" sz="quarter" idx="21"/>
          </p:nvPr>
        </p:nvSpPr>
        <p:spPr>
          <a:xfrm>
            <a:off x="7315200" y="1018730"/>
            <a:ext cx="2438400" cy="2438400"/>
          </a:xfrm>
          <a:prstGeom prst="rect">
            <a:avLst/>
          </a:prstGeom>
          <a:solidFill>
            <a:schemeClr val="accent2"/>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23" name="Date Placeholder 2">
            <a:extLst>
              <a:ext uri="{FF2B5EF4-FFF2-40B4-BE49-F238E27FC236}">
                <a16:creationId xmlns:a16="http://schemas.microsoft.com/office/drawing/2014/main" id="{8C5D4842-7C0F-EC46-A474-5DF0CEC9CED8}"/>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01 October 2025</a:t>
            </a:fld>
            <a:endParaRPr lang="en-GB" dirty="0"/>
          </a:p>
        </p:txBody>
      </p:sp>
      <p:sp>
        <p:nvSpPr>
          <p:cNvPr id="24" name="Footer Placeholder 3">
            <a:extLst>
              <a:ext uri="{FF2B5EF4-FFF2-40B4-BE49-F238E27FC236}">
                <a16:creationId xmlns:a16="http://schemas.microsoft.com/office/drawing/2014/main" id="{84666CE4-75BF-B34F-8276-FC5F1A57F120}"/>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25" name="Text Placeholder 6">
            <a:extLst>
              <a:ext uri="{FF2B5EF4-FFF2-40B4-BE49-F238E27FC236}">
                <a16:creationId xmlns:a16="http://schemas.microsoft.com/office/drawing/2014/main" id="{FAD10673-0692-CB4F-8CF7-113E83741640}"/>
              </a:ext>
            </a:extLst>
          </p:cNvPr>
          <p:cNvSpPr>
            <a:spLocks noGrp="1"/>
          </p:cNvSpPr>
          <p:nvPr>
            <p:ph type="body" sz="quarter" idx="23"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301810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mp; Image Slide">
    <p:spTree>
      <p:nvGrpSpPr>
        <p:cNvPr id="1" name=""/>
        <p:cNvGrpSpPr/>
        <p:nvPr/>
      </p:nvGrpSpPr>
      <p:grpSpPr>
        <a:xfrm>
          <a:off x="0" y="0"/>
          <a:ext cx="0" cy="0"/>
          <a:chOff x="0" y="0"/>
          <a:chExt cx="0" cy="0"/>
        </a:xfrm>
      </p:grpSpPr>
      <p:pic>
        <p:nvPicPr>
          <p:cNvPr id="17" name="Picture 16" descr="A group of people standing in front of a building&#10;&#10;Description automatically generated">
            <a:extLst>
              <a:ext uri="{FF2B5EF4-FFF2-40B4-BE49-F238E27FC236}">
                <a16:creationId xmlns:a16="http://schemas.microsoft.com/office/drawing/2014/main" id="{AD3390C2-6273-9244-A9F3-90837D6D6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6" name="Date Placeholder 2">
            <a:extLst>
              <a:ext uri="{FF2B5EF4-FFF2-40B4-BE49-F238E27FC236}">
                <a16:creationId xmlns:a16="http://schemas.microsoft.com/office/drawing/2014/main" id="{478D9FEA-DB2B-6A45-97A4-F6B0D4E2E4A5}"/>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8" name="Footer Placeholder 3">
            <a:extLst>
              <a:ext uri="{FF2B5EF4-FFF2-40B4-BE49-F238E27FC236}">
                <a16:creationId xmlns:a16="http://schemas.microsoft.com/office/drawing/2014/main" id="{68816193-F97B-4A43-B903-C799F573E1C7}"/>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DE47A69B-7B76-B441-995B-5AF421342390}"/>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494867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mp; Image Slide Dark">
    <p:bg>
      <p:bgPr>
        <a:solidFill>
          <a:schemeClr val="accent5"/>
        </a:solidFill>
        <a:effectLst/>
      </p:bgPr>
    </p:bg>
    <p:spTree>
      <p:nvGrpSpPr>
        <p:cNvPr id="1" name=""/>
        <p:cNvGrpSpPr/>
        <p:nvPr/>
      </p:nvGrpSpPr>
      <p:grpSpPr>
        <a:xfrm>
          <a:off x="0" y="0"/>
          <a:ext cx="0" cy="0"/>
          <a:chOff x="0" y="0"/>
          <a:chExt cx="0" cy="0"/>
        </a:xfrm>
      </p:grpSpPr>
      <p:pic>
        <p:nvPicPr>
          <p:cNvPr id="17" name="Picture 16" descr="A group of people standing in front of a building&#10;&#10;Description automatically generated">
            <a:extLst>
              <a:ext uri="{FF2B5EF4-FFF2-40B4-BE49-F238E27FC236}">
                <a16:creationId xmlns:a16="http://schemas.microsoft.com/office/drawing/2014/main" id="{AD3390C2-6273-9244-A9F3-90837D6D6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6" name="Date Placeholder 2">
            <a:extLst>
              <a:ext uri="{FF2B5EF4-FFF2-40B4-BE49-F238E27FC236}">
                <a16:creationId xmlns:a16="http://schemas.microsoft.com/office/drawing/2014/main" id="{2829581F-89A7-2F45-AEDF-13BBA609D001}"/>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8" name="Footer Placeholder 3">
            <a:extLst>
              <a:ext uri="{FF2B5EF4-FFF2-40B4-BE49-F238E27FC236}">
                <a16:creationId xmlns:a16="http://schemas.microsoft.com/office/drawing/2014/main" id="{D90419B6-7C51-714B-B9AF-5A83311100C1}"/>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F403D8CA-B469-274B-A619-DD30F98BF647}"/>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2229820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Page Image Slide">
    <p:spTree>
      <p:nvGrpSpPr>
        <p:cNvPr id="1" name=""/>
        <p:cNvGrpSpPr/>
        <p:nvPr/>
      </p:nvGrpSpPr>
      <p:grpSpPr>
        <a:xfrm>
          <a:off x="0" y="0"/>
          <a:ext cx="0" cy="0"/>
          <a:chOff x="0" y="0"/>
          <a:chExt cx="0" cy="0"/>
        </a:xfrm>
      </p:grpSpPr>
      <p:pic>
        <p:nvPicPr>
          <p:cNvPr id="11" name="Picture 10" descr="A group of people posing for the camera&#10;&#10;Description automatically generated">
            <a:extLst>
              <a:ext uri="{FF2B5EF4-FFF2-40B4-BE49-F238E27FC236}">
                <a16:creationId xmlns:a16="http://schemas.microsoft.com/office/drawing/2014/main" id="{18CD7C8D-4EBF-E54E-8157-B82F50C780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2539"/>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0" y="1030288"/>
            <a:ext cx="12192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13" name="Text Placeholder 12">
            <a:extLst>
              <a:ext uri="{FF2B5EF4-FFF2-40B4-BE49-F238E27FC236}">
                <a16:creationId xmlns:a16="http://schemas.microsoft.com/office/drawing/2014/main" id="{B347CCA2-0399-254E-ACFE-E5730EC8E4FA}"/>
              </a:ext>
            </a:extLst>
          </p:cNvPr>
          <p:cNvSpPr>
            <a:spLocks noGrp="1"/>
          </p:cNvSpPr>
          <p:nvPr>
            <p:ph type="body" sz="quarter" idx="17" hasCustomPrompt="1"/>
          </p:nvPr>
        </p:nvSpPr>
        <p:spPr>
          <a:xfrm>
            <a:off x="0" y="4895850"/>
            <a:ext cx="12192000"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7" name="Date Placeholder 2">
            <a:extLst>
              <a:ext uri="{FF2B5EF4-FFF2-40B4-BE49-F238E27FC236}">
                <a16:creationId xmlns:a16="http://schemas.microsoft.com/office/drawing/2014/main" id="{71412D12-3864-394B-985D-3364B1646D30}"/>
              </a:ext>
            </a:extLst>
          </p:cNvPr>
          <p:cNvSpPr>
            <a:spLocks noGrp="1"/>
          </p:cNvSpPr>
          <p:nvPr>
            <p:ph type="dt" sz="half" idx="10"/>
          </p:nvPr>
        </p:nvSpPr>
        <p:spPr>
          <a:xfrm>
            <a:off x="479375" y="6356350"/>
            <a:ext cx="1486993" cy="365125"/>
          </a:xfrm>
          <a:prstGeom prst="rect">
            <a:avLst/>
          </a:prstGeom>
        </p:spPr>
        <p:txBody>
          <a:bodyPr/>
          <a:lstStyle>
            <a:lvl1pPr>
              <a:defRPr>
                <a:solidFill>
                  <a:schemeClr val="bg1"/>
                </a:solidFill>
              </a:defRPr>
            </a:lvl1pPr>
          </a:lstStyle>
          <a:p>
            <a:fld id="{285EAF73-EE3C-41B7-AE89-4A15C844158B}" type="datetime4">
              <a:rPr lang="en-GB" smtClean="0"/>
              <a:pPr/>
              <a:t>01 October 2025</a:t>
            </a:fld>
            <a:endParaRPr lang="en-GB" dirty="0"/>
          </a:p>
        </p:txBody>
      </p:sp>
      <p:sp>
        <p:nvSpPr>
          <p:cNvPr id="18" name="Footer Placeholder 3">
            <a:extLst>
              <a:ext uri="{FF2B5EF4-FFF2-40B4-BE49-F238E27FC236}">
                <a16:creationId xmlns:a16="http://schemas.microsoft.com/office/drawing/2014/main" id="{89377BC7-EA60-2841-8608-D79A7C3B71EB}"/>
              </a:ext>
            </a:extLst>
          </p:cNvPr>
          <p:cNvSpPr>
            <a:spLocks noGrp="1"/>
          </p:cNvSpPr>
          <p:nvPr>
            <p:ph type="ftr" sz="quarter" idx="11"/>
          </p:nvPr>
        </p:nvSpPr>
        <p:spPr>
          <a:xfrm>
            <a:off x="2207644" y="6356350"/>
            <a:ext cx="3469252" cy="365125"/>
          </a:xfrm>
        </p:spPr>
        <p:txBody>
          <a:bodyPr/>
          <a:lstStyle>
            <a:lvl1pPr algn="l">
              <a:defRPr>
                <a:solidFill>
                  <a:schemeClr val="bg1"/>
                </a:solidFill>
              </a:defRPr>
            </a:lvl1pPr>
          </a:lstStyle>
          <a:p>
            <a:r>
              <a:rPr lang="en-GB"/>
              <a:t>Name, Department</a:t>
            </a:r>
            <a:endParaRPr lang="en-GB" dirty="0"/>
          </a:p>
        </p:txBody>
      </p:sp>
      <p:sp>
        <p:nvSpPr>
          <p:cNvPr id="20" name="Text Placeholder 6">
            <a:extLst>
              <a:ext uri="{FF2B5EF4-FFF2-40B4-BE49-F238E27FC236}">
                <a16:creationId xmlns:a16="http://schemas.microsoft.com/office/drawing/2014/main" id="{77ECF5E4-B74A-FB48-B872-16F3292CF9EA}"/>
              </a:ext>
            </a:extLst>
          </p:cNvPr>
          <p:cNvSpPr>
            <a:spLocks noGrp="1"/>
          </p:cNvSpPr>
          <p:nvPr>
            <p:ph type="body" sz="quarter" idx="18" hasCustomPrompt="1"/>
          </p:nvPr>
        </p:nvSpPr>
        <p:spPr>
          <a:xfrm>
            <a:off x="2082291" y="6356350"/>
            <a:ext cx="10800" cy="365125"/>
          </a:xfrm>
          <a:prstGeom prst="rect">
            <a:avLst/>
          </a:prstGeom>
          <a:solidFill>
            <a:schemeClr val="bg1"/>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868702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542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with Castle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FCAE9-B754-8C4D-B7F9-C051D54669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653510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7EDC40-08B7-C54D-9A16-7B5D3FDD4F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4" name="Title 1">
            <a:extLst>
              <a:ext uri="{FF2B5EF4-FFF2-40B4-BE49-F238E27FC236}">
                <a16:creationId xmlns:a16="http://schemas.microsoft.com/office/drawing/2014/main" id="{47483873-86BD-454E-AF6E-E4D2764B65F0}"/>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End slide</a:t>
            </a:r>
            <a:br>
              <a:rPr lang="en-US" dirty="0"/>
            </a:br>
            <a:r>
              <a:rPr lang="en-US" dirty="0"/>
              <a:t>questions?</a:t>
            </a:r>
            <a:endParaRPr lang="en-GB" dirty="0"/>
          </a:p>
        </p:txBody>
      </p:sp>
    </p:spTree>
    <p:extLst>
      <p:ext uri="{BB962C8B-B14F-4D97-AF65-F5344CB8AC3E}">
        <p14:creationId xmlns:p14="http://schemas.microsoft.com/office/powerpoint/2010/main" val="4062407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flipH="1">
            <a:off x="0" y="0"/>
            <a:ext cx="12190412" cy="6858000"/>
          </a:xfrm>
          <a:prstGeom prst="rect">
            <a:avLst/>
          </a:prstGeom>
          <a:blipFill dpi="0" rotWithShape="1">
            <a:blip r:embed="rId2">
              <a:alphaModFix amt="40000"/>
            </a:blip>
            <a:srcRect/>
            <a:stretch>
              <a:fillRect l="-20940" t="-1372" b="-228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2" name="Title 1"/>
          <p:cNvSpPr>
            <a:spLocks noGrp="1"/>
          </p:cNvSpPr>
          <p:nvPr>
            <p:ph type="ctrTitle"/>
          </p:nvPr>
        </p:nvSpPr>
        <p:spPr>
          <a:xfrm>
            <a:off x="4471876" y="2409650"/>
            <a:ext cx="7262923" cy="2387600"/>
          </a:xfrm>
        </p:spPr>
        <p:txBody>
          <a:bodyPr anchor="ctr">
            <a:noAutofit/>
          </a:bodyPr>
          <a:lstStyle>
            <a:lvl1pPr algn="r">
              <a:lnSpc>
                <a:spcPct val="100000"/>
              </a:lnSpc>
              <a:defRPr sz="8000" b="1">
                <a:solidFill>
                  <a:schemeClr val="bg1"/>
                </a:solidFill>
              </a:defRPr>
            </a:lvl1pPr>
          </a:lstStyle>
          <a:p>
            <a:r>
              <a:rPr lang="en-US" dirty="0"/>
              <a:t>Click to edit Master title</a:t>
            </a:r>
            <a:endParaRPr lang="en-GB" dirty="0"/>
          </a:p>
        </p:txBody>
      </p:sp>
      <p:sp>
        <p:nvSpPr>
          <p:cNvPr id="6" name="Text Placeholder 5"/>
          <p:cNvSpPr>
            <a:spLocks noGrp="1"/>
          </p:cNvSpPr>
          <p:nvPr>
            <p:ph type="body" sz="quarter" idx="10" hasCustomPrompt="1"/>
          </p:nvPr>
        </p:nvSpPr>
        <p:spPr>
          <a:xfrm>
            <a:off x="209550" y="5562600"/>
            <a:ext cx="11525096" cy="947797"/>
          </a:xfrm>
          <a:prstGeom prst="rect">
            <a:avLst/>
          </a:prstGeom>
        </p:spPr>
        <p:txBody>
          <a:bodyPr anchor="ctr">
            <a:normAutofit/>
          </a:bodyPr>
          <a:lstStyle>
            <a:lvl1pPr marL="0" indent="0" algn="r">
              <a:buNone/>
              <a:defRPr sz="3600" b="0" baseline="0">
                <a:solidFill>
                  <a:schemeClr val="bg1"/>
                </a:solidFill>
                <a:latin typeface="+mn-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Tree>
    <p:extLst>
      <p:ext uri="{BB962C8B-B14F-4D97-AF65-F5344CB8AC3E}">
        <p14:creationId xmlns:p14="http://schemas.microsoft.com/office/powerpoint/2010/main" val="17150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07C01-E6FE-374C-80D0-F5676A0E07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9" name="Title 1">
            <a:extLst>
              <a:ext uri="{FF2B5EF4-FFF2-40B4-BE49-F238E27FC236}">
                <a16:creationId xmlns:a16="http://schemas.microsoft.com/office/drawing/2014/main" id="{3C67C3C0-F69E-E643-A32B-61F2F310AA47}"/>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End slide</a:t>
            </a:r>
            <a:br>
              <a:rPr lang="en-US" dirty="0"/>
            </a:br>
            <a:r>
              <a:rPr lang="en-US" dirty="0"/>
              <a:t>questions?</a:t>
            </a:r>
            <a:endParaRPr lang="en-GB" dirty="0"/>
          </a:p>
        </p:txBody>
      </p:sp>
    </p:spTree>
    <p:extLst>
      <p:ext uri="{BB962C8B-B14F-4D97-AF65-F5344CB8AC3E}">
        <p14:creationId xmlns:p14="http://schemas.microsoft.com/office/powerpoint/2010/main" val="3419348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mplat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01 October 2025</a:t>
            </a:fld>
            <a:endParaRPr lang="en-GB" dirty="0"/>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
        <p:nvSpPr>
          <p:cNvPr id="12" name="Rectangle 11">
            <a:extLst>
              <a:ext uri="{FF2B5EF4-FFF2-40B4-BE49-F238E27FC236}">
                <a16:creationId xmlns:a16="http://schemas.microsoft.com/office/drawing/2014/main" id="{143F670C-95B5-454E-9804-5609FD32D6F9}"/>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All items on these slides are editable. You can change the </a:t>
            </a:r>
            <a:r>
              <a:rPr lang="en-US" sz="1600" dirty="0" err="1">
                <a:solidFill>
                  <a:schemeClr val="tx2"/>
                </a:solidFill>
              </a:rPr>
              <a:t>colour</a:t>
            </a:r>
            <a:r>
              <a:rPr lang="en-US" sz="1600" dirty="0">
                <a:solidFill>
                  <a:schemeClr val="tx2"/>
                </a:solidFill>
              </a:rPr>
              <a:t>, outline and size easily as you do with other PowerPoint shapes.</a:t>
            </a:r>
          </a:p>
        </p:txBody>
      </p:sp>
    </p:spTree>
    <p:extLst>
      <p:ext uri="{BB962C8B-B14F-4D97-AF65-F5344CB8AC3E}">
        <p14:creationId xmlns:p14="http://schemas.microsoft.com/office/powerpoint/2010/main" val="3608019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 Gri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01 October 2025</a:t>
            </a:fld>
            <a:endParaRPr lang="en-GB" dirty="0"/>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
        <p:nvSpPr>
          <p:cNvPr id="60" name="Rectangle 59">
            <a:extLst>
              <a:ext uri="{FF2B5EF4-FFF2-40B4-BE49-F238E27FC236}">
                <a16:creationId xmlns:a16="http://schemas.microsoft.com/office/drawing/2014/main" id="{4C76EA1E-DDD4-3C48-962B-715F6034D482}"/>
              </a:ext>
            </a:extLst>
          </p:cNvPr>
          <p:cNvSpPr/>
          <p:nvPr userDrawn="1"/>
        </p:nvSpPr>
        <p:spPr>
          <a:xfrm>
            <a:off x="47937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EFAD833-6EA6-CF4E-A26E-B6FDE789CD8B}"/>
              </a:ext>
            </a:extLst>
          </p:cNvPr>
          <p:cNvSpPr/>
          <p:nvPr userDrawn="1"/>
        </p:nvSpPr>
        <p:spPr>
          <a:xfrm>
            <a:off x="1495424"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9D51130-6DBC-B947-B5BA-B65F7AAB5E83}"/>
              </a:ext>
            </a:extLst>
          </p:cNvPr>
          <p:cNvSpPr/>
          <p:nvPr userDrawn="1"/>
        </p:nvSpPr>
        <p:spPr>
          <a:xfrm>
            <a:off x="2511472"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49BC211-0BDE-F247-BCA6-AFE6CBE484EE}"/>
              </a:ext>
            </a:extLst>
          </p:cNvPr>
          <p:cNvSpPr/>
          <p:nvPr userDrawn="1"/>
        </p:nvSpPr>
        <p:spPr>
          <a:xfrm>
            <a:off x="3527520"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2608658-76A6-4649-8FAC-7587274B2DF9}"/>
              </a:ext>
            </a:extLst>
          </p:cNvPr>
          <p:cNvSpPr/>
          <p:nvPr userDrawn="1"/>
        </p:nvSpPr>
        <p:spPr>
          <a:xfrm>
            <a:off x="4543568"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7CD998D-A504-2046-9915-EC22DA08B192}"/>
              </a:ext>
            </a:extLst>
          </p:cNvPr>
          <p:cNvSpPr/>
          <p:nvPr userDrawn="1"/>
        </p:nvSpPr>
        <p:spPr>
          <a:xfrm>
            <a:off x="555961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BA829B4-C56F-B347-BFDB-414400402ADF}"/>
              </a:ext>
            </a:extLst>
          </p:cNvPr>
          <p:cNvSpPr/>
          <p:nvPr userDrawn="1"/>
        </p:nvSpPr>
        <p:spPr>
          <a:xfrm>
            <a:off x="6575664"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DC6FE5D-AA56-FE47-B996-1170E8CED2BE}"/>
              </a:ext>
            </a:extLst>
          </p:cNvPr>
          <p:cNvSpPr/>
          <p:nvPr userDrawn="1"/>
        </p:nvSpPr>
        <p:spPr>
          <a:xfrm>
            <a:off x="7591712"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E6118C8-C196-874E-AD11-AFD75EFC5DB1}"/>
              </a:ext>
            </a:extLst>
          </p:cNvPr>
          <p:cNvSpPr/>
          <p:nvPr userDrawn="1"/>
        </p:nvSpPr>
        <p:spPr>
          <a:xfrm>
            <a:off x="8607760"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818FB46-1242-314A-AA24-56DEFFE7F884}"/>
              </a:ext>
            </a:extLst>
          </p:cNvPr>
          <p:cNvSpPr/>
          <p:nvPr userDrawn="1"/>
        </p:nvSpPr>
        <p:spPr>
          <a:xfrm>
            <a:off x="9623808"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B9B69D-3C0B-2647-95F9-0A10DF633026}"/>
              </a:ext>
            </a:extLst>
          </p:cNvPr>
          <p:cNvSpPr/>
          <p:nvPr userDrawn="1"/>
        </p:nvSpPr>
        <p:spPr>
          <a:xfrm>
            <a:off x="1063985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F523F24-CB29-4C41-AA9D-97A31EB1E255}"/>
              </a:ext>
            </a:extLst>
          </p:cNvPr>
          <p:cNvSpPr/>
          <p:nvPr userDrawn="1"/>
        </p:nvSpPr>
        <p:spPr>
          <a:xfrm>
            <a:off x="47937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C448243-5866-954D-BA91-678DECE88B0A}"/>
              </a:ext>
            </a:extLst>
          </p:cNvPr>
          <p:cNvSpPr/>
          <p:nvPr userDrawn="1"/>
        </p:nvSpPr>
        <p:spPr>
          <a:xfrm>
            <a:off x="1495424"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686F0C8-D62F-8249-80D5-912801A3F4B3}"/>
              </a:ext>
            </a:extLst>
          </p:cNvPr>
          <p:cNvSpPr/>
          <p:nvPr userDrawn="1"/>
        </p:nvSpPr>
        <p:spPr>
          <a:xfrm>
            <a:off x="2511472"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B52E35A-D5C2-3A4E-978C-E493D92D6A24}"/>
              </a:ext>
            </a:extLst>
          </p:cNvPr>
          <p:cNvSpPr/>
          <p:nvPr userDrawn="1"/>
        </p:nvSpPr>
        <p:spPr>
          <a:xfrm>
            <a:off x="3527520"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596DCCD-13ED-F640-8F62-02E7AA83E40D}"/>
              </a:ext>
            </a:extLst>
          </p:cNvPr>
          <p:cNvSpPr/>
          <p:nvPr userDrawn="1"/>
        </p:nvSpPr>
        <p:spPr>
          <a:xfrm>
            <a:off x="4543568"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588D2C8-948B-C34F-8DB9-C63AF94FCC35}"/>
              </a:ext>
            </a:extLst>
          </p:cNvPr>
          <p:cNvSpPr/>
          <p:nvPr userDrawn="1"/>
        </p:nvSpPr>
        <p:spPr>
          <a:xfrm>
            <a:off x="555961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09BBB31-E9CF-B349-B152-D698680DF4DF}"/>
              </a:ext>
            </a:extLst>
          </p:cNvPr>
          <p:cNvSpPr/>
          <p:nvPr userDrawn="1"/>
        </p:nvSpPr>
        <p:spPr>
          <a:xfrm>
            <a:off x="6575664"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D54F1B-2D5C-484A-8D1E-09241BBD8BF3}"/>
              </a:ext>
            </a:extLst>
          </p:cNvPr>
          <p:cNvSpPr/>
          <p:nvPr userDrawn="1"/>
        </p:nvSpPr>
        <p:spPr>
          <a:xfrm>
            <a:off x="7591712"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EC7455F-8851-2E43-8B67-4A3649CEC8D7}"/>
              </a:ext>
            </a:extLst>
          </p:cNvPr>
          <p:cNvSpPr/>
          <p:nvPr userDrawn="1"/>
        </p:nvSpPr>
        <p:spPr>
          <a:xfrm>
            <a:off x="8607760"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ABBA1C-E822-E940-9148-A5487BDD8AEA}"/>
              </a:ext>
            </a:extLst>
          </p:cNvPr>
          <p:cNvSpPr/>
          <p:nvPr userDrawn="1"/>
        </p:nvSpPr>
        <p:spPr>
          <a:xfrm>
            <a:off x="9623808"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908A034-F2FC-E641-9D92-8CFE594C1639}"/>
              </a:ext>
            </a:extLst>
          </p:cNvPr>
          <p:cNvSpPr/>
          <p:nvPr userDrawn="1"/>
        </p:nvSpPr>
        <p:spPr>
          <a:xfrm>
            <a:off x="1063985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C56D07C-2B40-1346-8517-D086B1FFF5F0}"/>
              </a:ext>
            </a:extLst>
          </p:cNvPr>
          <p:cNvSpPr/>
          <p:nvPr userDrawn="1"/>
        </p:nvSpPr>
        <p:spPr>
          <a:xfrm>
            <a:off x="47937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FABD5C5-0264-2F49-8C19-F2C627B54D83}"/>
              </a:ext>
            </a:extLst>
          </p:cNvPr>
          <p:cNvSpPr/>
          <p:nvPr userDrawn="1"/>
        </p:nvSpPr>
        <p:spPr>
          <a:xfrm>
            <a:off x="1495424"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E2DCE88-820C-0347-87F1-2F20466148AA}"/>
              </a:ext>
            </a:extLst>
          </p:cNvPr>
          <p:cNvSpPr/>
          <p:nvPr userDrawn="1"/>
        </p:nvSpPr>
        <p:spPr>
          <a:xfrm>
            <a:off x="2511472"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0D35FA6-7BEF-234E-9F42-2311FD2F4AA2}"/>
              </a:ext>
            </a:extLst>
          </p:cNvPr>
          <p:cNvSpPr/>
          <p:nvPr userDrawn="1"/>
        </p:nvSpPr>
        <p:spPr>
          <a:xfrm>
            <a:off x="3527520"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ABFF75B-7609-8448-B68E-E5C15C923097}"/>
              </a:ext>
            </a:extLst>
          </p:cNvPr>
          <p:cNvSpPr/>
          <p:nvPr userDrawn="1"/>
        </p:nvSpPr>
        <p:spPr>
          <a:xfrm>
            <a:off x="4543568"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A96E601-59F3-0F46-A3D6-6C77B2A5D315}"/>
              </a:ext>
            </a:extLst>
          </p:cNvPr>
          <p:cNvSpPr/>
          <p:nvPr userDrawn="1"/>
        </p:nvSpPr>
        <p:spPr>
          <a:xfrm>
            <a:off x="555961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D65771C-6846-2743-997B-88678013BC34}"/>
              </a:ext>
            </a:extLst>
          </p:cNvPr>
          <p:cNvSpPr/>
          <p:nvPr userDrawn="1"/>
        </p:nvSpPr>
        <p:spPr>
          <a:xfrm>
            <a:off x="6575664"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BCC5F643-98D6-B84E-872E-A198ADAC580A}"/>
              </a:ext>
            </a:extLst>
          </p:cNvPr>
          <p:cNvSpPr/>
          <p:nvPr userDrawn="1"/>
        </p:nvSpPr>
        <p:spPr>
          <a:xfrm>
            <a:off x="7591712"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B93A778-C3EE-A84B-B356-B8459C22E9AD}"/>
              </a:ext>
            </a:extLst>
          </p:cNvPr>
          <p:cNvSpPr/>
          <p:nvPr userDrawn="1"/>
        </p:nvSpPr>
        <p:spPr>
          <a:xfrm>
            <a:off x="8607760"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C0788B4-C3F0-9047-80BA-AB87DC1E320B}"/>
              </a:ext>
            </a:extLst>
          </p:cNvPr>
          <p:cNvSpPr/>
          <p:nvPr userDrawn="1"/>
        </p:nvSpPr>
        <p:spPr>
          <a:xfrm>
            <a:off x="9623808"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4ADC236-12A6-F643-8463-1FD369222EBD}"/>
              </a:ext>
            </a:extLst>
          </p:cNvPr>
          <p:cNvSpPr/>
          <p:nvPr userDrawn="1"/>
        </p:nvSpPr>
        <p:spPr>
          <a:xfrm>
            <a:off x="1063985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EA95CDD-4ACA-6E45-9E03-DED57B7A17B1}"/>
              </a:ext>
            </a:extLst>
          </p:cNvPr>
          <p:cNvSpPr/>
          <p:nvPr userDrawn="1"/>
        </p:nvSpPr>
        <p:spPr>
          <a:xfrm>
            <a:off x="47937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076A291-1120-D841-A17C-4744BD31119E}"/>
              </a:ext>
            </a:extLst>
          </p:cNvPr>
          <p:cNvSpPr/>
          <p:nvPr userDrawn="1"/>
        </p:nvSpPr>
        <p:spPr>
          <a:xfrm>
            <a:off x="1495424"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92D9F7EB-EB5B-5849-8960-87554EFE96A2}"/>
              </a:ext>
            </a:extLst>
          </p:cNvPr>
          <p:cNvSpPr/>
          <p:nvPr userDrawn="1"/>
        </p:nvSpPr>
        <p:spPr>
          <a:xfrm>
            <a:off x="2511472"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CE8B47E-F0B9-2F48-81E2-0CFF01F4019C}"/>
              </a:ext>
            </a:extLst>
          </p:cNvPr>
          <p:cNvSpPr/>
          <p:nvPr userDrawn="1"/>
        </p:nvSpPr>
        <p:spPr>
          <a:xfrm>
            <a:off x="3527520"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A52769C-586D-0547-8B43-FDA5D125AC4A}"/>
              </a:ext>
            </a:extLst>
          </p:cNvPr>
          <p:cNvSpPr/>
          <p:nvPr userDrawn="1"/>
        </p:nvSpPr>
        <p:spPr>
          <a:xfrm>
            <a:off x="4543568"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14832484-9AF3-3040-B362-12AFCE82E568}"/>
              </a:ext>
            </a:extLst>
          </p:cNvPr>
          <p:cNvSpPr/>
          <p:nvPr userDrawn="1"/>
        </p:nvSpPr>
        <p:spPr>
          <a:xfrm>
            <a:off x="555961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C9B343D7-5277-2544-8430-448DEC700E1E}"/>
              </a:ext>
            </a:extLst>
          </p:cNvPr>
          <p:cNvSpPr/>
          <p:nvPr userDrawn="1"/>
        </p:nvSpPr>
        <p:spPr>
          <a:xfrm>
            <a:off x="6575664"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82C02EB-B68E-9044-994A-65588C5F126D}"/>
              </a:ext>
            </a:extLst>
          </p:cNvPr>
          <p:cNvSpPr/>
          <p:nvPr userDrawn="1"/>
        </p:nvSpPr>
        <p:spPr>
          <a:xfrm>
            <a:off x="7591712"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22BE44DB-D273-AB46-89D2-7C2B30912659}"/>
              </a:ext>
            </a:extLst>
          </p:cNvPr>
          <p:cNvSpPr/>
          <p:nvPr userDrawn="1"/>
        </p:nvSpPr>
        <p:spPr>
          <a:xfrm>
            <a:off x="8607760"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13E20485-2E4B-9B4C-AE6B-3C1B1509B043}"/>
              </a:ext>
            </a:extLst>
          </p:cNvPr>
          <p:cNvSpPr/>
          <p:nvPr userDrawn="1"/>
        </p:nvSpPr>
        <p:spPr>
          <a:xfrm>
            <a:off x="9623808"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284C2AF-F9F6-6943-AF27-AD08B011A677}"/>
              </a:ext>
            </a:extLst>
          </p:cNvPr>
          <p:cNvSpPr/>
          <p:nvPr userDrawn="1"/>
        </p:nvSpPr>
        <p:spPr>
          <a:xfrm>
            <a:off x="1063985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665E85D-8861-794D-A0B5-7227A4A9BDE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All items on these slides are editable. You can change the </a:t>
            </a:r>
            <a:r>
              <a:rPr lang="en-US" sz="1600" dirty="0" err="1">
                <a:solidFill>
                  <a:schemeClr val="tx2"/>
                </a:solidFill>
              </a:rPr>
              <a:t>colour</a:t>
            </a:r>
            <a:r>
              <a:rPr lang="en-US" sz="1600" dirty="0">
                <a:solidFill>
                  <a:schemeClr val="tx2"/>
                </a:solidFill>
              </a:rPr>
              <a:t>, outline and size easily as you do with other PowerPoint shapes.</a:t>
            </a:r>
          </a:p>
        </p:txBody>
      </p:sp>
    </p:spTree>
    <p:extLst>
      <p:ext uri="{BB962C8B-B14F-4D97-AF65-F5344CB8AC3E}">
        <p14:creationId xmlns:p14="http://schemas.microsoft.com/office/powerpoint/2010/main" val="2981290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5A607-C4F5-A79A-4152-CDA2BBCF919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735DE47-E9D3-AF86-2C4C-581096EF5F9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0D68EE-5BE8-99BF-62B3-489659F57D69}"/>
              </a:ext>
            </a:extLst>
          </p:cNvPr>
          <p:cNvSpPr>
            <a:spLocks noGrp="1"/>
          </p:cNvSpPr>
          <p:nvPr>
            <p:ph type="dt" sz="half" idx="10"/>
          </p:nvPr>
        </p:nvSpPr>
        <p:spPr/>
        <p:txBody>
          <a:bodyPr/>
          <a:lstStyle/>
          <a:p>
            <a:fld id="{E9CA9C85-8740-684C-AA12-934907B6E16D}" type="datetimeFigureOut">
              <a:rPr lang="en-US" smtClean="0"/>
              <a:t>10/3/2025</a:t>
            </a:fld>
            <a:endParaRPr lang="en-US"/>
          </a:p>
        </p:txBody>
      </p:sp>
      <p:sp>
        <p:nvSpPr>
          <p:cNvPr id="5" name="Footer Placeholder 4">
            <a:extLst>
              <a:ext uri="{FF2B5EF4-FFF2-40B4-BE49-F238E27FC236}">
                <a16:creationId xmlns:a16="http://schemas.microsoft.com/office/drawing/2014/main" id="{A89FFE48-7616-3F6E-0C2F-A9948667A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247AE-4A30-5471-EFB3-5955459B7B73}"/>
              </a:ext>
            </a:extLst>
          </p:cNvPr>
          <p:cNvSpPr>
            <a:spLocks noGrp="1"/>
          </p:cNvSpPr>
          <p:nvPr>
            <p:ph type="sldNum" sz="quarter" idx="12"/>
          </p:nvPr>
        </p:nvSpPr>
        <p:spPr/>
        <p:txBody>
          <a:bodyPr/>
          <a:lstStyle/>
          <a:p>
            <a:fld id="{6531AF04-4651-A34E-9768-5C0F3ABFA78F}" type="slidenum">
              <a:rPr lang="en-US" smtClean="0"/>
              <a:t>‹#›</a:t>
            </a:fld>
            <a:endParaRPr lang="en-US"/>
          </a:p>
        </p:txBody>
      </p:sp>
    </p:spTree>
    <p:extLst>
      <p:ext uri="{BB962C8B-B14F-4D97-AF65-F5344CB8AC3E}">
        <p14:creationId xmlns:p14="http://schemas.microsoft.com/office/powerpoint/2010/main" val="1578992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16B0F-4421-6B47-8141-6DA1302606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4E78C7-C67C-A337-432A-53C5D1E6F0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D2297B8-0CBD-0969-E88A-A086D13692D9}"/>
              </a:ext>
            </a:extLst>
          </p:cNvPr>
          <p:cNvSpPr>
            <a:spLocks noGrp="1"/>
          </p:cNvSpPr>
          <p:nvPr>
            <p:ph type="dt" sz="half" idx="10"/>
          </p:nvPr>
        </p:nvSpPr>
        <p:spPr/>
        <p:txBody>
          <a:bodyPr/>
          <a:lstStyle/>
          <a:p>
            <a:fld id="{1F6CA6D1-53CD-4733-8583-0C0D26A6D399}" type="datetimeFigureOut">
              <a:rPr lang="en-GB" smtClean="0"/>
              <a:t>03/10/2025</a:t>
            </a:fld>
            <a:endParaRPr lang="en-GB"/>
          </a:p>
        </p:txBody>
      </p:sp>
      <p:sp>
        <p:nvSpPr>
          <p:cNvPr id="5" name="Footer Placeholder 4">
            <a:extLst>
              <a:ext uri="{FF2B5EF4-FFF2-40B4-BE49-F238E27FC236}">
                <a16:creationId xmlns:a16="http://schemas.microsoft.com/office/drawing/2014/main" id="{379AF1C2-773D-DE7E-CC35-BA16644318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9897EC-6ADD-870C-44AD-69E41E5F43E6}"/>
              </a:ext>
            </a:extLst>
          </p:cNvPr>
          <p:cNvSpPr>
            <a:spLocks noGrp="1"/>
          </p:cNvSpPr>
          <p:nvPr>
            <p:ph type="sldNum" sz="quarter" idx="12"/>
          </p:nvPr>
        </p:nvSpPr>
        <p:spPr/>
        <p:txBody>
          <a:bodyPr/>
          <a:lstStyle/>
          <a:p>
            <a:fld id="{3CE4BE09-F14E-4490-8F4C-F10966971D6D}" type="slidenum">
              <a:rPr lang="en-GB" smtClean="0"/>
              <a:t>‹#›</a:t>
            </a:fld>
            <a:endParaRPr lang="en-GB"/>
          </a:p>
        </p:txBody>
      </p:sp>
    </p:spTree>
    <p:extLst>
      <p:ext uri="{BB962C8B-B14F-4D97-AF65-F5344CB8AC3E}">
        <p14:creationId xmlns:p14="http://schemas.microsoft.com/office/powerpoint/2010/main" val="1756013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F22957-02B0-E1EC-3D5B-A43810A5A6D0}"/>
              </a:ext>
            </a:extLst>
          </p:cNvPr>
          <p:cNvSpPr>
            <a:spLocks noGrp="1"/>
          </p:cNvSpPr>
          <p:nvPr>
            <p:ph type="dt" sz="half" idx="10"/>
          </p:nvPr>
        </p:nvSpPr>
        <p:spPr/>
        <p:txBody>
          <a:bodyPr/>
          <a:lstStyle/>
          <a:p>
            <a:fld id="{3C2FA351-45A0-D149-B7EB-13D629CFBCAC}" type="datetimeFigureOut">
              <a:rPr lang="en-US" smtClean="0"/>
              <a:t>10/3/2025</a:t>
            </a:fld>
            <a:endParaRPr lang="en-US"/>
          </a:p>
        </p:txBody>
      </p:sp>
      <p:sp>
        <p:nvSpPr>
          <p:cNvPr id="3" name="Footer Placeholder 2">
            <a:extLst>
              <a:ext uri="{FF2B5EF4-FFF2-40B4-BE49-F238E27FC236}">
                <a16:creationId xmlns:a16="http://schemas.microsoft.com/office/drawing/2014/main" id="{84245F27-3C52-1A10-4BD0-ACBBACB002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A1822-6359-AD62-FC86-714C1C199816}"/>
              </a:ext>
            </a:extLst>
          </p:cNvPr>
          <p:cNvSpPr>
            <a:spLocks noGrp="1"/>
          </p:cNvSpPr>
          <p:nvPr>
            <p:ph type="sldNum" sz="quarter" idx="12"/>
          </p:nvPr>
        </p:nvSpPr>
        <p:spPr/>
        <p:txBody>
          <a:bodyPr/>
          <a:lstStyle/>
          <a:p>
            <a:fld id="{6E14B4B0-28A0-7343-8D7C-77D1A8E9F6EF}" type="slidenum">
              <a:rPr lang="en-US" smtClean="0"/>
              <a:t>‹#›</a:t>
            </a:fld>
            <a:endParaRPr lang="en-US"/>
          </a:p>
        </p:txBody>
      </p:sp>
    </p:spTree>
    <p:extLst>
      <p:ext uri="{BB962C8B-B14F-4D97-AF65-F5344CB8AC3E}">
        <p14:creationId xmlns:p14="http://schemas.microsoft.com/office/powerpoint/2010/main" val="2651054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C5DE1-D706-98BD-9290-D9A6C52B4A3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E30BAC5-5D6F-05E8-DDCF-3C1B95F1F9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B24B032-77E4-8D66-01F6-10D3EE07857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15CA694-9019-044E-8BA2-18F822E6D6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233177-559D-447A-A725-E41F480B5B5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0F549F4-6B2B-942C-5CCB-095C4D4A8B6A}"/>
              </a:ext>
            </a:extLst>
          </p:cNvPr>
          <p:cNvSpPr>
            <a:spLocks noGrp="1"/>
          </p:cNvSpPr>
          <p:nvPr>
            <p:ph type="dt" sz="half" idx="10"/>
          </p:nvPr>
        </p:nvSpPr>
        <p:spPr/>
        <p:txBody>
          <a:bodyPr/>
          <a:lstStyle/>
          <a:p>
            <a:fld id="{829DAFC8-C62B-DE42-8D14-F000FB82FF5F}" type="datetimeFigureOut">
              <a:rPr lang="en-US" smtClean="0"/>
              <a:t>10/3/2025</a:t>
            </a:fld>
            <a:endParaRPr lang="en-US"/>
          </a:p>
        </p:txBody>
      </p:sp>
      <p:sp>
        <p:nvSpPr>
          <p:cNvPr id="8" name="Footer Placeholder 7">
            <a:extLst>
              <a:ext uri="{FF2B5EF4-FFF2-40B4-BE49-F238E27FC236}">
                <a16:creationId xmlns:a16="http://schemas.microsoft.com/office/drawing/2014/main" id="{109EC5C4-A689-FC19-20F6-501D909964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8315C7-06B8-213E-B125-A4EE0895AF97}"/>
              </a:ext>
            </a:extLst>
          </p:cNvPr>
          <p:cNvSpPr>
            <a:spLocks noGrp="1"/>
          </p:cNvSpPr>
          <p:nvPr>
            <p:ph type="sldNum" sz="quarter" idx="12"/>
          </p:nvPr>
        </p:nvSpPr>
        <p:spPr/>
        <p:txBody>
          <a:bodyPr/>
          <a:lstStyle/>
          <a:p>
            <a:fld id="{6D588B64-6C5B-8C40-9985-12CCB0B2F2E3}" type="slidenum">
              <a:rPr lang="en-US" smtClean="0"/>
              <a:t>‹#›</a:t>
            </a:fld>
            <a:endParaRPr lang="en-US"/>
          </a:p>
        </p:txBody>
      </p:sp>
    </p:spTree>
    <p:extLst>
      <p:ext uri="{BB962C8B-B14F-4D97-AF65-F5344CB8AC3E}">
        <p14:creationId xmlns:p14="http://schemas.microsoft.com/office/powerpoint/2010/main" val="2172623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82B9-6200-1C05-8233-1A818579D1C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58B6B46-CB06-B5B9-C30F-4B1FD513B7B8}"/>
              </a:ext>
            </a:extLst>
          </p:cNvPr>
          <p:cNvSpPr>
            <a:spLocks noGrp="1"/>
          </p:cNvSpPr>
          <p:nvPr>
            <p:ph type="dt" sz="half" idx="10"/>
          </p:nvPr>
        </p:nvSpPr>
        <p:spPr/>
        <p:txBody>
          <a:bodyPr/>
          <a:lstStyle/>
          <a:p>
            <a:fld id="{E5BF5B0E-271D-AF40-B47D-C348C08414F4}" type="datetimeFigureOut">
              <a:rPr lang="en-US" smtClean="0"/>
              <a:t>10/3/2025</a:t>
            </a:fld>
            <a:endParaRPr lang="en-US"/>
          </a:p>
        </p:txBody>
      </p:sp>
      <p:sp>
        <p:nvSpPr>
          <p:cNvPr id="4" name="Footer Placeholder 3">
            <a:extLst>
              <a:ext uri="{FF2B5EF4-FFF2-40B4-BE49-F238E27FC236}">
                <a16:creationId xmlns:a16="http://schemas.microsoft.com/office/drawing/2014/main" id="{95A2897B-CC0C-8044-CD52-DC67DAC1A6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A46B3B-A589-3597-3EB9-DC818FC015FF}"/>
              </a:ext>
            </a:extLst>
          </p:cNvPr>
          <p:cNvSpPr>
            <a:spLocks noGrp="1"/>
          </p:cNvSpPr>
          <p:nvPr>
            <p:ph type="sldNum" sz="quarter" idx="12"/>
          </p:nvPr>
        </p:nvSpPr>
        <p:spPr/>
        <p:txBody>
          <a:bodyPr/>
          <a:lstStyle/>
          <a:p>
            <a:fld id="{76C2B3D8-9D13-724F-A100-F74F0ABFC506}" type="slidenum">
              <a:rPr lang="en-US" smtClean="0"/>
              <a:t>‹#›</a:t>
            </a:fld>
            <a:endParaRPr lang="en-US"/>
          </a:p>
        </p:txBody>
      </p:sp>
    </p:spTree>
    <p:extLst>
      <p:ext uri="{BB962C8B-B14F-4D97-AF65-F5344CB8AC3E}">
        <p14:creationId xmlns:p14="http://schemas.microsoft.com/office/powerpoint/2010/main" val="762017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imating TItle Bar">
    <p:spTree>
      <p:nvGrpSpPr>
        <p:cNvPr id="1" name=""/>
        <p:cNvGrpSpPr/>
        <p:nvPr/>
      </p:nvGrpSpPr>
      <p:grpSpPr>
        <a:xfrm>
          <a:off x="0" y="0"/>
          <a:ext cx="0" cy="0"/>
          <a:chOff x="0" y="0"/>
          <a:chExt cx="0" cy="0"/>
        </a:xfrm>
      </p:grpSpPr>
      <p:sp>
        <p:nvSpPr>
          <p:cNvPr id="7" name="Rectangle 6"/>
          <p:cNvSpPr/>
          <p:nvPr userDrawn="1"/>
        </p:nvSpPr>
        <p:spPr>
          <a:xfrm flipH="1" flipV="1">
            <a:off x="2005009" y="-2"/>
            <a:ext cx="10185395" cy="896472"/>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3062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extLst>
    <p:ext uri="{DCECCB84-F9BA-43D5-87BE-67443E8EF086}">
      <p15:sldGuideLst xmlns:p15="http://schemas.microsoft.com/office/powerpoint/2012/main">
        <p15:guide id="2" pos="7" userDrawn="1">
          <p15:clr>
            <a:srgbClr val="FBAE40"/>
          </p15:clr>
        </p15:guide>
        <p15:guide id="3" pos="753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n-Animating TItle Bar">
    <p:spTree>
      <p:nvGrpSpPr>
        <p:cNvPr id="1" name=""/>
        <p:cNvGrpSpPr/>
        <p:nvPr/>
      </p:nvGrpSpPr>
      <p:grpSpPr>
        <a:xfrm>
          <a:off x="0" y="0"/>
          <a:ext cx="0" cy="0"/>
          <a:chOff x="0" y="0"/>
          <a:chExt cx="0" cy="0"/>
        </a:xfrm>
      </p:grpSpPr>
      <p:sp>
        <p:nvSpPr>
          <p:cNvPr id="7" name="Rectangle 6"/>
          <p:cNvSpPr/>
          <p:nvPr userDrawn="1"/>
        </p:nvSpPr>
        <p:spPr>
          <a:xfrm flipH="1" flipV="1">
            <a:off x="2005010" y="-1"/>
            <a:ext cx="10185395"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39841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753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12192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443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pic>
        <p:nvPicPr>
          <p:cNvPr id="11" name="Picture 10">
            <a:extLst>
              <a:ext uri="{FF2B5EF4-FFF2-40B4-BE49-F238E27FC236}">
                <a16:creationId xmlns:a16="http://schemas.microsoft.com/office/drawing/2014/main" id="{78857659-1700-314E-B00F-79040D7445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7" name="Subtitle 2">
            <a:extLst>
              <a:ext uri="{FF2B5EF4-FFF2-40B4-BE49-F238E27FC236}">
                <a16:creationId xmlns:a16="http://schemas.microsoft.com/office/drawing/2014/main" id="{A158B21E-1070-014B-B9DF-CC6AE4E330F3}"/>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
        <p:nvSpPr>
          <p:cNvPr id="8" name="Rectangle 7">
            <a:extLst>
              <a:ext uri="{FF2B5EF4-FFF2-40B4-BE49-F238E27FC236}">
                <a16:creationId xmlns:a16="http://schemas.microsoft.com/office/drawing/2014/main" id="{8CE7FB5A-28C0-E64E-9FEF-7D9F37C42C4A}"/>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the ‘New Slide’ </a:t>
            </a:r>
            <a:br>
              <a:rPr lang="en-US" sz="1600" dirty="0">
                <a:solidFill>
                  <a:schemeClr val="tx2"/>
                </a:solidFill>
              </a:rPr>
            </a:br>
            <a:r>
              <a:rPr lang="en-US" sz="1600" dirty="0">
                <a:solidFill>
                  <a:schemeClr val="tx2"/>
                </a:solidFill>
              </a:rPr>
              <a:t>or ‘Layout’ buttons for different cover slide options.</a:t>
            </a:r>
          </a:p>
        </p:txBody>
      </p:sp>
      <p:sp>
        <p:nvSpPr>
          <p:cNvPr id="4" name="Text Placeholder 3">
            <a:extLst>
              <a:ext uri="{FF2B5EF4-FFF2-40B4-BE49-F238E27FC236}">
                <a16:creationId xmlns:a16="http://schemas.microsoft.com/office/drawing/2014/main" id="{0882309C-2C73-D748-AA1B-AB05B98A64B0}"/>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dirty="0"/>
              <a:t> </a:t>
            </a:r>
            <a:endParaRPr lang="en-US" dirty="0"/>
          </a:p>
        </p:txBody>
      </p:sp>
      <p:sp>
        <p:nvSpPr>
          <p:cNvPr id="9" name="Rectangle 8">
            <a:extLst>
              <a:ext uri="{FF2B5EF4-FFF2-40B4-BE49-F238E27FC236}">
                <a16:creationId xmlns:a16="http://schemas.microsoft.com/office/drawing/2014/main" id="{88CE00DA-F948-9449-B3A1-D7A1FAA0F09F}"/>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Add a partner logo</a:t>
            </a:r>
            <a:br>
              <a:rPr lang="en-US" sz="1600" dirty="0">
                <a:solidFill>
                  <a:schemeClr val="tx2"/>
                </a:solidFill>
              </a:rPr>
            </a:br>
            <a:r>
              <a:rPr lang="en-US" sz="1600" dirty="0">
                <a:solidFill>
                  <a:schemeClr val="tx2"/>
                </a:solidFill>
              </a:rPr>
              <a:t>here if required</a:t>
            </a:r>
          </a:p>
        </p:txBody>
      </p:sp>
      <p:sp>
        <p:nvSpPr>
          <p:cNvPr id="10" name="Arc 9">
            <a:extLst>
              <a:ext uri="{FF2B5EF4-FFF2-40B4-BE49-F238E27FC236}">
                <a16:creationId xmlns:a16="http://schemas.microsoft.com/office/drawing/2014/main" id="{4CE4322B-60FD-4247-98CC-5B3D3101F0D7}"/>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08546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E23AA1-5E84-1542-85FA-0AD28CCBD6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6" name="Title 1">
            <a:extLst>
              <a:ext uri="{FF2B5EF4-FFF2-40B4-BE49-F238E27FC236}">
                <a16:creationId xmlns:a16="http://schemas.microsoft.com/office/drawing/2014/main" id="{B3B6D91D-08CC-8B40-9A20-FA411810223C}"/>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8" name="Subtitle 2">
            <a:extLst>
              <a:ext uri="{FF2B5EF4-FFF2-40B4-BE49-F238E27FC236}">
                <a16:creationId xmlns:a16="http://schemas.microsoft.com/office/drawing/2014/main" id="{61D62B56-9FE8-D94E-A6EA-EC6A8F16943B}"/>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Tree>
    <p:extLst>
      <p:ext uri="{BB962C8B-B14F-4D97-AF65-F5344CB8AC3E}">
        <p14:creationId xmlns:p14="http://schemas.microsoft.com/office/powerpoint/2010/main" val="3425368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 – Peo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6385F48C-130A-074B-BAE4-5071492DF3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2774767" cy="1030941"/>
          </a:xfrm>
          <a:prstGeom prst="rect">
            <a:avLst/>
          </a:prstGeom>
        </p:spPr>
      </p:pic>
      <p:sp>
        <p:nvSpPr>
          <p:cNvPr id="7" name="Title 1">
            <a:extLst>
              <a:ext uri="{FF2B5EF4-FFF2-40B4-BE49-F238E27FC236}">
                <a16:creationId xmlns:a16="http://schemas.microsoft.com/office/drawing/2014/main" id="{EE0A4753-72CA-6241-85A5-FA5F9E40DCA1}"/>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8" name="Subtitle 2">
            <a:extLst>
              <a:ext uri="{FF2B5EF4-FFF2-40B4-BE49-F238E27FC236}">
                <a16:creationId xmlns:a16="http://schemas.microsoft.com/office/drawing/2014/main" id="{14EC60C8-55FD-084A-BE95-B2E766446720}"/>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Tree>
    <p:extLst>
      <p:ext uri="{BB962C8B-B14F-4D97-AF65-F5344CB8AC3E}">
        <p14:creationId xmlns:p14="http://schemas.microsoft.com/office/powerpoint/2010/main" val="256021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theme" Target="../theme/theme2.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H="1" flipV="1">
            <a:off x="-3" y="0"/>
            <a:ext cx="12190413"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2002004" y="1"/>
            <a:ext cx="10194758" cy="896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002004" y="98987"/>
            <a:ext cx="10189995" cy="69849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E112F-1B58-4F80-8548-230F871317D2}" type="datetimeFigureOut">
              <a:rPr lang="en-GB" smtClean="0"/>
              <a:t>01/10/2025</a:t>
            </a:fld>
            <a:endParaRPr lang="en-GB"/>
          </a:p>
        </p:txBody>
      </p:sp>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2" y="0"/>
            <a:ext cx="1696455" cy="625991"/>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2D6D5-F6C2-4C88-B07F-0F9DC0B2C389}" type="slidenum">
              <a:rPr lang="en-GB" smtClean="0"/>
              <a:t>‹#›</a:t>
            </a:fld>
            <a:endParaRPr lang="en-GB"/>
          </a:p>
        </p:txBody>
      </p:sp>
      <p:cxnSp>
        <p:nvCxnSpPr>
          <p:cNvPr id="8" name="Straight Connector 7"/>
          <p:cNvCxnSpPr>
            <a:cxnSpLocks/>
          </p:cNvCxnSpPr>
          <p:nvPr userDrawn="1"/>
        </p:nvCxnSpPr>
        <p:spPr>
          <a:xfrm>
            <a:off x="1997242" y="0"/>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9141"/>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62" r:id="rId3"/>
    <p:sldLayoutId id="2147483650" r:id="rId4"/>
    <p:sldLayoutId id="2147483658" r:id="rId5"/>
    <p:sldLayoutId id="214748365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79377" y="6356350"/>
            <a:ext cx="288683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70619-D170-48E7-B25D-293F3BFD294D}" type="datetime4">
              <a:rPr lang="en-GB" smtClean="0"/>
              <a:t>01 October 2025</a:t>
            </a:fld>
            <a:endParaRPr lang="en-GB"/>
          </a:p>
        </p:txBody>
      </p:sp>
      <p:sp>
        <p:nvSpPr>
          <p:cNvPr id="5" name="Footer Placeholder 4"/>
          <p:cNvSpPr>
            <a:spLocks noGrp="1"/>
          </p:cNvSpPr>
          <p:nvPr>
            <p:ph type="ftr" sz="quarter" idx="3"/>
          </p:nvPr>
        </p:nvSpPr>
        <p:spPr>
          <a:xfrm>
            <a:off x="404019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Name, Department</a:t>
            </a:r>
            <a:endParaRPr lang="en-GB" dirty="0"/>
          </a:p>
        </p:txBody>
      </p:sp>
      <p:sp>
        <p:nvSpPr>
          <p:cNvPr id="6" name="Slide Number Placeholder 5"/>
          <p:cNvSpPr>
            <a:spLocks noGrp="1"/>
          </p:cNvSpPr>
          <p:nvPr>
            <p:ph type="sldNum" sz="quarter" idx="4"/>
          </p:nvPr>
        </p:nvSpPr>
        <p:spPr>
          <a:xfrm>
            <a:off x="8828967" y="6356350"/>
            <a:ext cx="290810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530E-1875-46E6-901C-76683197A1B3}" type="slidenum">
              <a:rPr lang="en-GB" smtClean="0"/>
              <a:pPr/>
              <a:t>‹#›</a:t>
            </a:fld>
            <a:endParaRPr lang="en-GB"/>
          </a:p>
        </p:txBody>
      </p:sp>
    </p:spTree>
    <p:extLst>
      <p:ext uri="{BB962C8B-B14F-4D97-AF65-F5344CB8AC3E}">
        <p14:creationId xmlns:p14="http://schemas.microsoft.com/office/powerpoint/2010/main" val="60149242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Lst>
  <p:hf hdr="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3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36.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youtu.be/G-lN8vWm3m0"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www.safetydetectives.com/blog/the-most-hacked-passwords-in-the-world/"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33.xml.rels><?xml version="1.0" encoding="UTF-8" standalone="yes"?>
<Relationships xmlns="http://schemas.openxmlformats.org/package/2006/relationships"><Relationship Id="rId3" Type="http://schemas.openxmlformats.org/officeDocument/2006/relationships/hyperlink" Target="http://blog.ted.com/2013/06/11/tk-elizabeth-loftus-at-tedglobal-2013/"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hyperlink" Target="http://biology.about.com/od/anatomy/p/Amygdala.htm"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hyperlink" Target="https://www-scientificamerican-com.ezproxy.nottingham.ac.uk/article/911-memory-accuracy/" TargetMode="External"/><Relationship Id="rId4" Type="http://schemas.openxmlformats.org/officeDocument/2006/relationships/hyperlink" Target="http://biology.about.com/od/anatomy/p/hippocampus.htm"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 Id="rId5" Type="http://schemas.openxmlformats.org/officeDocument/2006/relationships/chart" Target="../charts/chart1.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14.xml"/><Relationship Id="rId4" Type="http://schemas.openxmlformats.org/officeDocument/2006/relationships/hyperlink" Target="https://www.jeffhilimire.com/2017/01/my-2016-phone-homescree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hyperlink" Target="https://www.nottingham.ac.uk/studyingeffectively/referencing/integrity/index.aspx"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library.aru.ac.uk/referencing/harvard.htm" TargetMode="External"/><Relationship Id="rId2" Type="http://schemas.openxmlformats.org/officeDocument/2006/relationships/hyperlink" Target="https://moodle.nottingham.ac.uk/course/view.php?id=107335" TargetMode="External"/><Relationship Id="rId1" Type="http://schemas.openxmlformats.org/officeDocument/2006/relationships/slideLayout" Target="../slideLayouts/slideLayout15.xml"/><Relationship Id="rId4" Type="http://schemas.openxmlformats.org/officeDocument/2006/relationships/hyperlink" Target="https://www.nottingham.ac.uk/library/research/systematic-review-searches/searching-databases.aspx"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mailto:Kyle.Harrington@nottingham.ac.uk"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4.xml"/><Relationship Id="rId1" Type="http://schemas.openxmlformats.org/officeDocument/2006/relationships/video" Target="https://www.youtube.com/embed/QUg1t-JfAyY?feature=oembed" TargetMode="Externa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6010" y="1461477"/>
            <a:ext cx="5359400" cy="2387600"/>
          </a:xfrm>
        </p:spPr>
        <p:txBody>
          <a:bodyPr>
            <a:noAutofit/>
          </a:bodyPr>
          <a:lstStyle/>
          <a:p>
            <a:r>
              <a:rPr lang="en-GB" sz="3600" dirty="0"/>
              <a:t>MMME4054</a:t>
            </a:r>
            <a:br>
              <a:rPr lang="en-GB" sz="3600" dirty="0"/>
            </a:br>
            <a:r>
              <a:rPr lang="en-GB" sz="3600" dirty="0"/>
              <a:t>Week 2 - Human Information Processing &amp; Memory</a:t>
            </a:r>
          </a:p>
        </p:txBody>
      </p:sp>
      <p:sp>
        <p:nvSpPr>
          <p:cNvPr id="3" name="Text Placeholder 2"/>
          <p:cNvSpPr>
            <a:spLocks noGrp="1"/>
          </p:cNvSpPr>
          <p:nvPr>
            <p:ph type="body" sz="quarter" idx="10"/>
          </p:nvPr>
        </p:nvSpPr>
        <p:spPr>
          <a:xfrm>
            <a:off x="3416397" y="4902075"/>
            <a:ext cx="5359206" cy="1154065"/>
          </a:xfrm>
        </p:spPr>
        <p:txBody>
          <a:bodyPr>
            <a:noAutofit/>
          </a:bodyPr>
          <a:lstStyle/>
          <a:p>
            <a:r>
              <a:rPr lang="en-GB" sz="2400" dirty="0"/>
              <a:t>Dr Kyle Harrington</a:t>
            </a:r>
          </a:p>
          <a:p>
            <a:endParaRPr lang="en-GB" sz="1600" b="0" dirty="0"/>
          </a:p>
        </p:txBody>
      </p:sp>
    </p:spTree>
    <p:extLst>
      <p:ext uri="{BB962C8B-B14F-4D97-AF65-F5344CB8AC3E}">
        <p14:creationId xmlns:p14="http://schemas.microsoft.com/office/powerpoint/2010/main" val="285465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you should know about Jaywalking Laws in California">
            <a:extLst>
              <a:ext uri="{FF2B5EF4-FFF2-40B4-BE49-F238E27FC236}">
                <a16:creationId xmlns:a16="http://schemas.microsoft.com/office/drawing/2014/main" id="{DD05A94A-11E2-A401-347D-1FC23F7640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50" r="16729"/>
          <a:stretch>
            <a:fillRect/>
          </a:stretch>
        </p:blipFill>
        <p:spPr bwMode="auto">
          <a:xfrm>
            <a:off x="0" y="0"/>
            <a:ext cx="804159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3E85B9-38E0-5BB6-5FB5-3BC038010D11}"/>
              </a:ext>
            </a:extLst>
          </p:cNvPr>
          <p:cNvSpPr txBox="1"/>
          <p:nvPr/>
        </p:nvSpPr>
        <p:spPr>
          <a:xfrm>
            <a:off x="8212014" y="1305341"/>
            <a:ext cx="3833447" cy="4247317"/>
          </a:xfrm>
          <a:prstGeom prst="rect">
            <a:avLst/>
          </a:prstGeom>
          <a:noFill/>
        </p:spPr>
        <p:txBody>
          <a:bodyPr wrap="square" rtlCol="0">
            <a:spAutoFit/>
          </a:bodyPr>
          <a:lstStyle/>
          <a:p>
            <a:r>
              <a:rPr lang="en-GB" dirty="0"/>
              <a:t>Once you start crossing, you get a red hand with a count down timer. The count down timer being red, and continuously a hand sign to stop, are both negative messages toward the pedestrian.</a:t>
            </a:r>
          </a:p>
          <a:p>
            <a:endParaRPr lang="en-GB" dirty="0"/>
          </a:p>
          <a:p>
            <a:r>
              <a:rPr lang="en-GB" dirty="0"/>
              <a:t>Red hand = don’t walk</a:t>
            </a:r>
          </a:p>
          <a:p>
            <a:r>
              <a:rPr lang="en-GB" dirty="0"/>
              <a:t>Timer = if you are walking, hurry up</a:t>
            </a:r>
          </a:p>
          <a:p>
            <a:endParaRPr lang="en-GB" dirty="0"/>
          </a:p>
          <a:p>
            <a:r>
              <a:rPr lang="en-GB" dirty="0"/>
              <a:t>Both messages signalling to pedestrians in America that the road prioritises motor vehicles and not pedestrians / cyclists who are not on motorised transport.</a:t>
            </a:r>
          </a:p>
        </p:txBody>
      </p:sp>
    </p:spTree>
    <p:extLst>
      <p:ext uri="{BB962C8B-B14F-4D97-AF65-F5344CB8AC3E}">
        <p14:creationId xmlns:p14="http://schemas.microsoft.com/office/powerpoint/2010/main" val="2526413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ules for pedestrians - Crossings (18 to 30) - THE HIGHWAY CODE">
            <a:extLst>
              <a:ext uri="{FF2B5EF4-FFF2-40B4-BE49-F238E27FC236}">
                <a16:creationId xmlns:a16="http://schemas.microsoft.com/office/drawing/2014/main" id="{FE7644F0-EFC9-9ED9-713F-5F1E1781E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24" y="2801"/>
            <a:ext cx="5556738" cy="30504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970AC9-68AE-63C1-0E53-E689C73A252D}"/>
              </a:ext>
            </a:extLst>
          </p:cNvPr>
          <p:cNvSpPr txBox="1"/>
          <p:nvPr/>
        </p:nvSpPr>
        <p:spPr>
          <a:xfrm>
            <a:off x="209550" y="3161880"/>
            <a:ext cx="11551626" cy="3293209"/>
          </a:xfrm>
          <a:prstGeom prst="rect">
            <a:avLst/>
          </a:prstGeom>
          <a:noFill/>
        </p:spPr>
        <p:txBody>
          <a:bodyPr wrap="square" rtlCol="0">
            <a:spAutoFit/>
          </a:bodyPr>
          <a:lstStyle/>
          <a:p>
            <a:r>
              <a:rPr lang="en-GB" sz="1600" dirty="0"/>
              <a:t>Compared to a good design like in the UK:</a:t>
            </a:r>
          </a:p>
          <a:p>
            <a:pPr marL="285750" indent="-285750">
              <a:buFontTx/>
              <a:buChar char="-"/>
            </a:pPr>
            <a:r>
              <a:rPr lang="en-GB" sz="1600" dirty="0"/>
              <a:t>Dropped curb for accessibility needs</a:t>
            </a:r>
          </a:p>
          <a:p>
            <a:pPr marL="285750" indent="-285750">
              <a:buFontTx/>
              <a:buChar char="-"/>
            </a:pPr>
            <a:r>
              <a:rPr lang="en-GB" sz="1600" dirty="0"/>
              <a:t>Tactile markings on the ground for accessibility needs</a:t>
            </a:r>
          </a:p>
          <a:p>
            <a:pPr marL="285750" indent="-285750">
              <a:buFontTx/>
              <a:buChar char="-"/>
            </a:pPr>
            <a:r>
              <a:rPr lang="en-GB" sz="1600" dirty="0"/>
              <a:t>Zigzag markings approaching the crossing to try and prevent anyone parking and blocking of the line of sight to pedestrians crossing</a:t>
            </a:r>
          </a:p>
          <a:p>
            <a:pPr marL="285750" indent="-285750">
              <a:buFontTx/>
              <a:buChar char="-"/>
            </a:pPr>
            <a:r>
              <a:rPr lang="en-GB" sz="1600" dirty="0"/>
              <a:t>No timer hurrying the pedestrians</a:t>
            </a:r>
          </a:p>
          <a:p>
            <a:pPr marL="285750" indent="-285750">
              <a:buFontTx/>
              <a:buChar char="-"/>
            </a:pPr>
            <a:r>
              <a:rPr lang="en-GB" sz="1600" dirty="0"/>
              <a:t>Highway code indicating that any pedestrian still on the road must be given way to until they have finished crossing</a:t>
            </a:r>
          </a:p>
          <a:p>
            <a:endParaRPr lang="en-GB" sz="1600" dirty="0"/>
          </a:p>
          <a:p>
            <a:r>
              <a:rPr lang="en-GB" sz="1600" dirty="0"/>
              <a:t>There’s a whole lot more to this design, including different types of crossings that get implemented with additional or fewer features depending on the necessity of the design to reduce risk to pedestrians and also increase the flow of traffic (like the image on the right that allows only one side of the road to be stopped at a time and also prevents pedestrians from being able to get across to the other side without making the conscious decision to push another button so they don’t accidentally run out into traffic, very satisfying design with some great poka-yoke)</a:t>
            </a:r>
          </a:p>
        </p:txBody>
      </p:sp>
      <p:pic>
        <p:nvPicPr>
          <p:cNvPr id="2052" name="Picture 4" descr="The Highway Code - Rules for pedestrians (1 to 35) - Guidance - GOV.UK">
            <a:extLst>
              <a:ext uri="{FF2B5EF4-FFF2-40B4-BE49-F238E27FC236}">
                <a16:creationId xmlns:a16="http://schemas.microsoft.com/office/drawing/2014/main" id="{EA328991-4B18-B566-9390-5796EB7ED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939" y="0"/>
            <a:ext cx="5747237" cy="305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196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2630A-FA66-E93F-02D3-B9C06847D421}"/>
              </a:ext>
            </a:extLst>
          </p:cNvPr>
          <p:cNvSpPr>
            <a:spLocks noGrp="1"/>
          </p:cNvSpPr>
          <p:nvPr>
            <p:ph type="ctrTitle"/>
          </p:nvPr>
        </p:nvSpPr>
        <p:spPr>
          <a:xfrm>
            <a:off x="703400" y="871758"/>
            <a:ext cx="5227171" cy="3871143"/>
          </a:xfrm>
        </p:spPr>
        <p:txBody>
          <a:bodyPr>
            <a:normAutofit/>
          </a:bodyPr>
          <a:lstStyle/>
          <a:p>
            <a:r>
              <a:rPr lang="en-US"/>
              <a:t>My shower controls</a:t>
            </a:r>
          </a:p>
        </p:txBody>
      </p:sp>
      <p:sp>
        <p:nvSpPr>
          <p:cNvPr id="3" name="Subtitle 2">
            <a:extLst>
              <a:ext uri="{FF2B5EF4-FFF2-40B4-BE49-F238E27FC236}">
                <a16:creationId xmlns:a16="http://schemas.microsoft.com/office/drawing/2014/main" id="{D6A4F2F1-6C2E-0FFD-A4A7-5B553982E68D}"/>
              </a:ext>
            </a:extLst>
          </p:cNvPr>
          <p:cNvSpPr>
            <a:spLocks noGrp="1"/>
          </p:cNvSpPr>
          <p:nvPr>
            <p:ph type="subTitle" idx="1"/>
          </p:nvPr>
        </p:nvSpPr>
        <p:spPr>
          <a:xfrm>
            <a:off x="721688" y="4785543"/>
            <a:ext cx="4857857" cy="1005657"/>
          </a:xfrm>
        </p:spPr>
        <p:txBody>
          <a:bodyPr>
            <a:normAutofit/>
          </a:bodyPr>
          <a:lstStyle/>
          <a:p>
            <a:r>
              <a:rPr lang="en-US" dirty="0"/>
              <a:t>- </a:t>
            </a:r>
          </a:p>
        </p:txBody>
      </p:sp>
      <p:pic>
        <p:nvPicPr>
          <p:cNvPr id="6" name="Picture 5">
            <a:extLst>
              <a:ext uri="{FF2B5EF4-FFF2-40B4-BE49-F238E27FC236}">
                <a16:creationId xmlns:a16="http://schemas.microsoft.com/office/drawing/2014/main" id="{AEA07D5C-59C3-7697-0423-B709B1C489C1}"/>
              </a:ext>
            </a:extLst>
          </p:cNvPr>
          <p:cNvPicPr>
            <a:picLocks noChangeAspect="1"/>
          </p:cNvPicPr>
          <p:nvPr/>
        </p:nvPicPr>
        <p:blipFill>
          <a:blip r:embed="rId2"/>
          <a:stretch>
            <a:fillRect/>
          </a:stretch>
        </p:blipFill>
        <p:spPr>
          <a:xfrm>
            <a:off x="7271385" y="0"/>
            <a:ext cx="4920615" cy="6858000"/>
          </a:xfrm>
          <a:prstGeom prst="rect">
            <a:avLst/>
          </a:prstGeom>
        </p:spPr>
      </p:pic>
      <p:sp>
        <p:nvSpPr>
          <p:cNvPr id="7" name="TextBox 6">
            <a:extLst>
              <a:ext uri="{FF2B5EF4-FFF2-40B4-BE49-F238E27FC236}">
                <a16:creationId xmlns:a16="http://schemas.microsoft.com/office/drawing/2014/main" id="{8E616D62-05F1-0D07-33CA-B41BA20DA1D4}"/>
              </a:ext>
            </a:extLst>
          </p:cNvPr>
          <p:cNvSpPr txBox="1"/>
          <p:nvPr/>
        </p:nvSpPr>
        <p:spPr>
          <a:xfrm>
            <a:off x="703400" y="2633472"/>
            <a:ext cx="5011600" cy="3139321"/>
          </a:xfrm>
          <a:prstGeom prst="rect">
            <a:avLst/>
          </a:prstGeom>
          <a:noFill/>
        </p:spPr>
        <p:txBody>
          <a:bodyPr wrap="square" rtlCol="0">
            <a:spAutoFit/>
          </a:bodyPr>
          <a:lstStyle/>
          <a:p>
            <a:pPr marL="285750" indent="-285750">
              <a:buFontTx/>
              <a:buChar char="-"/>
            </a:pPr>
            <a:r>
              <a:rPr lang="en-US" dirty="0"/>
              <a:t>Very visually confusing</a:t>
            </a:r>
          </a:p>
          <a:p>
            <a:pPr marL="742950" lvl="1" indent="-285750">
              <a:buFontTx/>
              <a:buChar char="-"/>
            </a:pPr>
            <a:r>
              <a:rPr lang="en-US" dirty="0"/>
              <a:t>Only clue to differentiate between pressure and temperature is a small red button </a:t>
            </a:r>
          </a:p>
          <a:p>
            <a:pPr marL="742950" lvl="1" indent="-285750">
              <a:buFontTx/>
              <a:buChar char="-"/>
            </a:pPr>
            <a:r>
              <a:rPr lang="en-US" dirty="0"/>
              <a:t>Tiny arrows showing which way turns the water hotter or colder, shown in a text which doesn’t stand out </a:t>
            </a:r>
          </a:p>
          <a:p>
            <a:pPr marL="742950" lvl="1" indent="-285750">
              <a:buFontTx/>
              <a:buChar char="-"/>
            </a:pPr>
            <a:r>
              <a:rPr lang="en-US" dirty="0"/>
              <a:t>Hard to tell which way to turn the dial to start the water – no text or anywhere that is easy to grip to indicate – especially when wet in the shower</a:t>
            </a:r>
          </a:p>
        </p:txBody>
      </p:sp>
    </p:spTree>
    <p:extLst>
      <p:ext uri="{BB962C8B-B14F-4D97-AF65-F5344CB8AC3E}">
        <p14:creationId xmlns:p14="http://schemas.microsoft.com/office/powerpoint/2010/main" val="3398045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49DBE-5F63-EE84-784D-47FF18FF24D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4845CB51-ED3B-D57B-4133-E25C3BA7E7CA}"/>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9686009E-D4D7-16CD-F4F3-3BB32A0898A4}"/>
              </a:ext>
            </a:extLst>
          </p:cNvPr>
          <p:cNvSpPr>
            <a:spLocks noGrp="1"/>
          </p:cNvSpPr>
          <p:nvPr>
            <p:ph type="dt" sz="half" idx="10"/>
          </p:nvPr>
        </p:nvSpPr>
        <p:spPr/>
        <p:txBody>
          <a:bodyPr/>
          <a:lstStyle/>
          <a:p>
            <a:fld id="{7CC99A55-097F-4E58-AAB4-C640888862E8}" type="datetime1">
              <a:rPr lang="en-GB" smtClean="0"/>
              <a:t>03/10/2025</a:t>
            </a:fld>
            <a:endParaRPr lang="en-GB"/>
          </a:p>
        </p:txBody>
      </p:sp>
      <p:sp>
        <p:nvSpPr>
          <p:cNvPr id="5" name="Footer Placeholder 4">
            <a:extLst>
              <a:ext uri="{FF2B5EF4-FFF2-40B4-BE49-F238E27FC236}">
                <a16:creationId xmlns:a16="http://schemas.microsoft.com/office/drawing/2014/main" id="{F3E7924D-903F-AB04-3D9E-CC24809D1D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B1E154-38A3-B737-B582-AAD586F451DA}"/>
              </a:ext>
            </a:extLst>
          </p:cNvPr>
          <p:cNvSpPr>
            <a:spLocks noGrp="1"/>
          </p:cNvSpPr>
          <p:nvPr>
            <p:ph type="sldNum" sz="quarter" idx="12"/>
          </p:nvPr>
        </p:nvSpPr>
        <p:spPr/>
        <p:txBody>
          <a:bodyPr/>
          <a:lstStyle/>
          <a:p>
            <a:fld id="{3CE4BE09-F14E-4490-8F4C-F10966971D6D}" type="slidenum">
              <a:rPr lang="en-GB" smtClean="0"/>
              <a:t>13</a:t>
            </a:fld>
            <a:endParaRPr lang="en-GB"/>
          </a:p>
        </p:txBody>
      </p:sp>
      <p:pic>
        <p:nvPicPr>
          <p:cNvPr id="8" name="Picture 7">
            <a:extLst>
              <a:ext uri="{FF2B5EF4-FFF2-40B4-BE49-F238E27FC236}">
                <a16:creationId xmlns:a16="http://schemas.microsoft.com/office/drawing/2014/main" id="{A6672C31-25AA-4E93-B832-39854C67843A}"/>
              </a:ext>
            </a:extLst>
          </p:cNvPr>
          <p:cNvPicPr>
            <a:picLocks noChangeAspect="1"/>
          </p:cNvPicPr>
          <p:nvPr/>
        </p:nvPicPr>
        <p:blipFill>
          <a:blip r:embed="rId2"/>
          <a:stretch>
            <a:fillRect/>
          </a:stretch>
        </p:blipFill>
        <p:spPr>
          <a:xfrm>
            <a:off x="-540326" y="-316503"/>
            <a:ext cx="12732326" cy="7186049"/>
          </a:xfrm>
          <a:prstGeom prst="rect">
            <a:avLst/>
          </a:prstGeom>
        </p:spPr>
      </p:pic>
    </p:spTree>
    <p:extLst>
      <p:ext uri="{BB962C8B-B14F-4D97-AF65-F5344CB8AC3E}">
        <p14:creationId xmlns:p14="http://schemas.microsoft.com/office/powerpoint/2010/main" val="1144674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title="IMG_2372.JPG"/>
          <p:cNvPicPr preferRelativeResize="0"/>
          <p:nvPr/>
        </p:nvPicPr>
        <p:blipFill>
          <a:blip r:embed="rId3">
            <a:alphaModFix/>
          </a:blip>
          <a:stretch>
            <a:fillRect/>
          </a:stretch>
        </p:blipFill>
        <p:spPr>
          <a:xfrm>
            <a:off x="616368" y="311167"/>
            <a:ext cx="4546601" cy="6062135"/>
          </a:xfrm>
          <a:prstGeom prst="rect">
            <a:avLst/>
          </a:prstGeom>
          <a:noFill/>
          <a:ln>
            <a:noFill/>
          </a:ln>
        </p:spPr>
      </p:pic>
      <p:pic>
        <p:nvPicPr>
          <p:cNvPr id="55" name="Google Shape;55;p13" title="Frame 1.png"/>
          <p:cNvPicPr preferRelativeResize="0"/>
          <p:nvPr/>
        </p:nvPicPr>
        <p:blipFill>
          <a:blip r:embed="rId4">
            <a:alphaModFix/>
          </a:blip>
          <a:stretch>
            <a:fillRect/>
          </a:stretch>
        </p:blipFill>
        <p:spPr>
          <a:xfrm>
            <a:off x="8661903" y="514351"/>
            <a:ext cx="2540000" cy="5829300"/>
          </a:xfrm>
          <a:prstGeom prst="rect">
            <a:avLst/>
          </a:prstGeom>
          <a:noFill/>
          <a:ln>
            <a:noFill/>
          </a:ln>
        </p:spPr>
      </p:pic>
      <p:sp>
        <p:nvSpPr>
          <p:cNvPr id="56" name="Google Shape;56;p13"/>
          <p:cNvSpPr/>
          <p:nvPr/>
        </p:nvSpPr>
        <p:spPr>
          <a:xfrm>
            <a:off x="1819400" y="820467"/>
            <a:ext cx="2239200" cy="892400"/>
          </a:xfrm>
          <a:prstGeom prst="rect">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cxnSp>
        <p:nvCxnSpPr>
          <p:cNvPr id="57" name="Google Shape;57;p13"/>
          <p:cNvCxnSpPr>
            <a:stCxn id="56" idx="3"/>
            <a:endCxn id="58" idx="1"/>
          </p:cNvCxnSpPr>
          <p:nvPr/>
        </p:nvCxnSpPr>
        <p:spPr>
          <a:xfrm>
            <a:off x="4058600" y="1266667"/>
            <a:ext cx="1824000" cy="62800"/>
          </a:xfrm>
          <a:prstGeom prst="straightConnector1">
            <a:avLst/>
          </a:prstGeom>
          <a:noFill/>
          <a:ln w="38100" cap="flat" cmpd="sng">
            <a:solidFill>
              <a:schemeClr val="accent5"/>
            </a:solidFill>
            <a:prstDash val="solid"/>
            <a:round/>
            <a:headEnd type="none" w="med" len="med"/>
            <a:tailEnd type="triangle" w="med" len="med"/>
          </a:ln>
        </p:spPr>
      </p:cxnSp>
      <p:cxnSp>
        <p:nvCxnSpPr>
          <p:cNvPr id="59" name="Google Shape;59;p13"/>
          <p:cNvCxnSpPr>
            <a:endCxn id="58" idx="3"/>
          </p:cNvCxnSpPr>
          <p:nvPr/>
        </p:nvCxnSpPr>
        <p:spPr>
          <a:xfrm flipH="1">
            <a:off x="8043833" y="1024067"/>
            <a:ext cx="1103200" cy="305200"/>
          </a:xfrm>
          <a:prstGeom prst="straightConnector1">
            <a:avLst/>
          </a:prstGeom>
          <a:noFill/>
          <a:ln w="38100" cap="flat" cmpd="sng">
            <a:solidFill>
              <a:schemeClr val="accent5"/>
            </a:solidFill>
            <a:prstDash val="solid"/>
            <a:round/>
            <a:headEnd type="none" w="med" len="med"/>
            <a:tailEnd type="triangle" w="med" len="med"/>
          </a:ln>
        </p:spPr>
      </p:cxnSp>
      <p:sp>
        <p:nvSpPr>
          <p:cNvPr id="58" name="Google Shape;58;p13"/>
          <p:cNvSpPr txBox="1"/>
          <p:nvPr/>
        </p:nvSpPr>
        <p:spPr>
          <a:xfrm>
            <a:off x="5882633" y="820467"/>
            <a:ext cx="2161200" cy="1017600"/>
          </a:xfrm>
          <a:prstGeom prst="rect">
            <a:avLst/>
          </a:prstGeom>
          <a:noFill/>
          <a:ln>
            <a:noFill/>
          </a:ln>
        </p:spPr>
        <p:txBody>
          <a:bodyPr spcFirstLastPara="1" wrap="square" lIns="121900" tIns="121900" rIns="121900" bIns="121900" anchor="t" anchorCtr="0">
            <a:normAutofit fontScale="92500"/>
          </a:bodyPr>
          <a:lstStyle/>
          <a:p>
            <a:r>
              <a:rPr lang="en" sz="2400">
                <a:solidFill>
                  <a:srgbClr val="FF0000"/>
                </a:solidFill>
              </a:rPr>
              <a:t>No instructions for emergency</a:t>
            </a:r>
            <a:endParaRPr sz="2400">
              <a:solidFill>
                <a:srgbClr val="FF0000"/>
              </a:solidFill>
            </a:endParaRPr>
          </a:p>
        </p:txBody>
      </p:sp>
      <p:sp>
        <p:nvSpPr>
          <p:cNvPr id="60" name="Google Shape;60;p13"/>
          <p:cNvSpPr/>
          <p:nvPr/>
        </p:nvSpPr>
        <p:spPr>
          <a:xfrm>
            <a:off x="2696233" y="4280767"/>
            <a:ext cx="736000" cy="751600"/>
          </a:xfrm>
          <a:prstGeom prst="ellipse">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61" name="Google Shape;61;p13"/>
          <p:cNvSpPr txBox="1"/>
          <p:nvPr/>
        </p:nvSpPr>
        <p:spPr>
          <a:xfrm>
            <a:off x="5747831" y="2891567"/>
            <a:ext cx="2430800" cy="3528490"/>
          </a:xfrm>
          <a:prstGeom prst="rect">
            <a:avLst/>
          </a:prstGeom>
          <a:noFill/>
          <a:ln>
            <a:noFill/>
          </a:ln>
        </p:spPr>
        <p:txBody>
          <a:bodyPr spcFirstLastPara="1" wrap="square" lIns="121900" tIns="121900" rIns="121900" bIns="121900" anchor="t" anchorCtr="0">
            <a:spAutoFit/>
          </a:bodyPr>
          <a:lstStyle/>
          <a:p>
            <a:r>
              <a:rPr lang="en" sz="2133">
                <a:solidFill>
                  <a:srgbClr val="FF0000"/>
                </a:solidFill>
              </a:rPr>
              <a:t>No “close door” button and observed multiple people subconsciously pressing the “open door” button thinking it was the close button</a:t>
            </a:r>
            <a:endParaRPr sz="2133">
              <a:solidFill>
                <a:srgbClr val="FF0000"/>
              </a:solidFill>
            </a:endParaRPr>
          </a:p>
        </p:txBody>
      </p:sp>
      <p:cxnSp>
        <p:nvCxnSpPr>
          <p:cNvPr id="62" name="Google Shape;62;p13"/>
          <p:cNvCxnSpPr>
            <a:stCxn id="60" idx="6"/>
            <a:endCxn id="61" idx="1"/>
          </p:cNvCxnSpPr>
          <p:nvPr/>
        </p:nvCxnSpPr>
        <p:spPr>
          <a:xfrm flipV="1">
            <a:off x="3432233" y="4655812"/>
            <a:ext cx="2315598" cy="755"/>
          </a:xfrm>
          <a:prstGeom prst="straightConnector1">
            <a:avLst/>
          </a:prstGeom>
          <a:noFill/>
          <a:ln w="38100" cap="flat" cmpd="sng">
            <a:solidFill>
              <a:schemeClr val="accent1"/>
            </a:solidFill>
            <a:prstDash val="solid"/>
            <a:round/>
            <a:headEnd type="none" w="med" len="med"/>
            <a:tailEnd type="triangle" w="med" len="med"/>
          </a:ln>
        </p:spPr>
      </p:cxnSp>
      <p:sp>
        <p:nvSpPr>
          <p:cNvPr id="63" name="Google Shape;63;p13"/>
          <p:cNvSpPr/>
          <p:nvPr/>
        </p:nvSpPr>
        <p:spPr>
          <a:xfrm>
            <a:off x="9037552" y="5173043"/>
            <a:ext cx="892400" cy="892400"/>
          </a:xfrm>
          <a:prstGeom prst="ellipse">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cxnSp>
        <p:nvCxnSpPr>
          <p:cNvPr id="64" name="Google Shape;64;p13"/>
          <p:cNvCxnSpPr>
            <a:stCxn id="63" idx="2"/>
            <a:endCxn id="61" idx="3"/>
          </p:cNvCxnSpPr>
          <p:nvPr/>
        </p:nvCxnSpPr>
        <p:spPr>
          <a:xfrm flipH="1" flipV="1">
            <a:off x="8178631" y="4655812"/>
            <a:ext cx="858921" cy="963431"/>
          </a:xfrm>
          <a:prstGeom prst="straightConnector1">
            <a:avLst/>
          </a:prstGeom>
          <a:noFill/>
          <a:ln w="38100" cap="flat" cmpd="sng">
            <a:solidFill>
              <a:schemeClr val="accent1"/>
            </a:solidFill>
            <a:prstDash val="solid"/>
            <a:round/>
            <a:headEnd type="none" w="med" len="med"/>
            <a:tailEnd type="triangle" w="med" len="med"/>
          </a:ln>
        </p:spPr>
      </p:cxnSp>
      <p:sp>
        <p:nvSpPr>
          <p:cNvPr id="65" name="Google Shape;65;p13"/>
          <p:cNvSpPr txBox="1"/>
          <p:nvPr/>
        </p:nvSpPr>
        <p:spPr>
          <a:xfrm>
            <a:off x="1709800" y="5940467"/>
            <a:ext cx="2430800" cy="751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rmAutofit fontScale="85000" lnSpcReduction="10000"/>
          </a:bodyPr>
          <a:lstStyle/>
          <a:p>
            <a:r>
              <a:rPr lang="en" sz="2400" b="1">
                <a:solidFill>
                  <a:schemeClr val="dk1"/>
                </a:solidFill>
              </a:rPr>
              <a:t>Lift Control Panel</a:t>
            </a:r>
            <a:endParaRPr sz="2400" b="1">
              <a:solidFill>
                <a:schemeClr val="dk1"/>
              </a:solidFill>
            </a:endParaRPr>
          </a:p>
        </p:txBody>
      </p:sp>
      <p:sp>
        <p:nvSpPr>
          <p:cNvPr id="66" name="Google Shape;66;p13"/>
          <p:cNvSpPr txBox="1"/>
          <p:nvPr/>
        </p:nvSpPr>
        <p:spPr>
          <a:xfrm>
            <a:off x="8708872" y="6159667"/>
            <a:ext cx="2430800" cy="5324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rmAutofit fontScale="70000" lnSpcReduction="20000"/>
          </a:bodyPr>
          <a:lstStyle/>
          <a:p>
            <a:r>
              <a:rPr lang="en" sz="2400" b="1">
                <a:solidFill>
                  <a:schemeClr val="dk1"/>
                </a:solidFill>
              </a:rPr>
              <a:t>Ideal Control Panel</a:t>
            </a:r>
            <a:endParaRPr sz="2400" b="1">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etal surface with several round metal buttons&#10;&#10;AI-generated content may be incorrect.">
            <a:extLst>
              <a:ext uri="{FF2B5EF4-FFF2-40B4-BE49-F238E27FC236}">
                <a16:creationId xmlns:a16="http://schemas.microsoft.com/office/drawing/2014/main" id="{788843F4-662A-C3B4-347E-1166DDE50CD5}"/>
              </a:ext>
            </a:extLst>
          </p:cNvPr>
          <p:cNvPicPr>
            <a:picLocks noChangeAspect="1"/>
          </p:cNvPicPr>
          <p:nvPr/>
        </p:nvPicPr>
        <p:blipFill>
          <a:blip r:embed="rId3"/>
          <a:stretch>
            <a:fillRect/>
          </a:stretch>
        </p:blipFill>
        <p:spPr>
          <a:xfrm>
            <a:off x="1372810" y="1378857"/>
            <a:ext cx="4366381" cy="3274786"/>
          </a:xfrm>
          <a:prstGeom prst="rect">
            <a:avLst/>
          </a:prstGeom>
        </p:spPr>
      </p:pic>
      <p:pic>
        <p:nvPicPr>
          <p:cNvPr id="7" name="Picture 6" descr="A vent in a kitchen&#10;&#10;AI-generated content may be incorrect.">
            <a:extLst>
              <a:ext uri="{FF2B5EF4-FFF2-40B4-BE49-F238E27FC236}">
                <a16:creationId xmlns:a16="http://schemas.microsoft.com/office/drawing/2014/main" id="{F15B4747-8DC4-5FCC-8098-00E69FEAAC93}"/>
              </a:ext>
            </a:extLst>
          </p:cNvPr>
          <p:cNvPicPr>
            <a:picLocks noChangeAspect="1"/>
          </p:cNvPicPr>
          <p:nvPr/>
        </p:nvPicPr>
        <p:blipFill>
          <a:blip r:embed="rId4"/>
          <a:stretch>
            <a:fillRect/>
          </a:stretch>
        </p:blipFill>
        <p:spPr>
          <a:xfrm>
            <a:off x="6029476" y="1946730"/>
            <a:ext cx="4789714" cy="3592286"/>
          </a:xfrm>
          <a:prstGeom prst="rect">
            <a:avLst/>
          </a:prstGeom>
        </p:spPr>
      </p:pic>
      <p:sp>
        <p:nvSpPr>
          <p:cNvPr id="8" name="TextBox 7">
            <a:extLst>
              <a:ext uri="{FF2B5EF4-FFF2-40B4-BE49-F238E27FC236}">
                <a16:creationId xmlns:a16="http://schemas.microsoft.com/office/drawing/2014/main" id="{77C64EAA-A2AE-BE9A-01DD-A8432D449ED3}"/>
              </a:ext>
            </a:extLst>
          </p:cNvPr>
          <p:cNvSpPr txBox="1"/>
          <p:nvPr/>
        </p:nvSpPr>
        <p:spPr>
          <a:xfrm>
            <a:off x="6167882" y="1148024"/>
            <a:ext cx="4512902" cy="461665"/>
          </a:xfrm>
          <a:prstGeom prst="rect">
            <a:avLst/>
          </a:prstGeom>
          <a:noFill/>
        </p:spPr>
        <p:txBody>
          <a:bodyPr wrap="none" rtlCol="0">
            <a:spAutoFit/>
          </a:bodyPr>
          <a:lstStyle/>
          <a:p>
            <a:r>
              <a:rPr lang="en-DE" sz="2400" b="1" dirty="0"/>
              <a:t>Which button turns on the light?</a:t>
            </a:r>
          </a:p>
        </p:txBody>
      </p:sp>
    </p:spTree>
    <p:extLst>
      <p:ext uri="{BB962C8B-B14F-4D97-AF65-F5344CB8AC3E}">
        <p14:creationId xmlns:p14="http://schemas.microsoft.com/office/powerpoint/2010/main" val="401145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C1D1D24-07B0-9EF4-F49F-51DEC14BFF6F}"/>
              </a:ext>
            </a:extLst>
          </p:cNvPr>
          <p:cNvPicPr>
            <a:picLocks noChangeAspect="1"/>
          </p:cNvPicPr>
          <p:nvPr/>
        </p:nvPicPr>
        <p:blipFill>
          <a:blip r:embed="rId3"/>
          <a:stretch>
            <a:fillRect/>
          </a:stretch>
        </p:blipFill>
        <p:spPr>
          <a:xfrm rot="5400000">
            <a:off x="4825318" y="867713"/>
            <a:ext cx="3429000" cy="2571750"/>
          </a:xfrm>
          <a:prstGeom prst="rect">
            <a:avLst/>
          </a:prstGeom>
        </p:spPr>
      </p:pic>
      <p:sp>
        <p:nvSpPr>
          <p:cNvPr id="5" name="TextBox 4">
            <a:extLst>
              <a:ext uri="{FF2B5EF4-FFF2-40B4-BE49-F238E27FC236}">
                <a16:creationId xmlns:a16="http://schemas.microsoft.com/office/drawing/2014/main" id="{94C76880-B9C0-260B-DB94-3D3818FD22A4}"/>
              </a:ext>
            </a:extLst>
          </p:cNvPr>
          <p:cNvSpPr txBox="1"/>
          <p:nvPr/>
        </p:nvSpPr>
        <p:spPr>
          <a:xfrm>
            <a:off x="571953" y="334770"/>
            <a:ext cx="4278539" cy="646331"/>
          </a:xfrm>
          <a:prstGeom prst="rect">
            <a:avLst/>
          </a:prstGeom>
          <a:noFill/>
        </p:spPr>
        <p:txBody>
          <a:bodyPr wrap="square" rtlCol="0">
            <a:spAutoFit/>
          </a:bodyPr>
          <a:lstStyle/>
          <a:p>
            <a:r>
              <a:rPr lang="en-US" dirty="0"/>
              <a:t>Trying to find the laundry room, just follow the sign through the door to the left…</a:t>
            </a:r>
          </a:p>
        </p:txBody>
      </p:sp>
      <p:pic>
        <p:nvPicPr>
          <p:cNvPr id="7" name="Picture 6">
            <a:extLst>
              <a:ext uri="{FF2B5EF4-FFF2-40B4-BE49-F238E27FC236}">
                <a16:creationId xmlns:a16="http://schemas.microsoft.com/office/drawing/2014/main" id="{B8F4BD32-096E-1FEC-26EE-D24BC3B3224B}"/>
              </a:ext>
            </a:extLst>
          </p:cNvPr>
          <p:cNvPicPr>
            <a:picLocks noChangeAspect="1"/>
          </p:cNvPicPr>
          <p:nvPr/>
        </p:nvPicPr>
        <p:blipFill>
          <a:blip r:embed="rId4"/>
          <a:srcRect l="23889" t="6790" r="33703" b="12469"/>
          <a:stretch>
            <a:fillRect/>
          </a:stretch>
        </p:blipFill>
        <p:spPr>
          <a:xfrm rot="5400000">
            <a:off x="1112465" y="460887"/>
            <a:ext cx="2431207" cy="3471636"/>
          </a:xfrm>
          <a:prstGeom prst="rect">
            <a:avLst/>
          </a:prstGeom>
        </p:spPr>
      </p:pic>
      <p:pic>
        <p:nvPicPr>
          <p:cNvPr id="9" name="Picture 8">
            <a:extLst>
              <a:ext uri="{FF2B5EF4-FFF2-40B4-BE49-F238E27FC236}">
                <a16:creationId xmlns:a16="http://schemas.microsoft.com/office/drawing/2014/main" id="{FED4C73A-F176-8274-4B55-C8CE2C83C81B}"/>
              </a:ext>
            </a:extLst>
          </p:cNvPr>
          <p:cNvPicPr>
            <a:picLocks noChangeAspect="1"/>
          </p:cNvPicPr>
          <p:nvPr/>
        </p:nvPicPr>
        <p:blipFill>
          <a:blip r:embed="rId5"/>
          <a:stretch>
            <a:fillRect/>
          </a:stretch>
        </p:blipFill>
        <p:spPr>
          <a:xfrm rot="5400000">
            <a:off x="2719614" y="3434559"/>
            <a:ext cx="3429000" cy="2571750"/>
          </a:xfrm>
          <a:prstGeom prst="rect">
            <a:avLst/>
          </a:prstGeom>
        </p:spPr>
      </p:pic>
      <p:sp>
        <p:nvSpPr>
          <p:cNvPr id="10" name="TextBox 9">
            <a:extLst>
              <a:ext uri="{FF2B5EF4-FFF2-40B4-BE49-F238E27FC236}">
                <a16:creationId xmlns:a16="http://schemas.microsoft.com/office/drawing/2014/main" id="{AB77A48F-9112-1CA2-79BC-FC35D1626FC4}"/>
              </a:ext>
            </a:extLst>
          </p:cNvPr>
          <p:cNvSpPr txBox="1"/>
          <p:nvPr/>
        </p:nvSpPr>
        <p:spPr>
          <a:xfrm>
            <a:off x="1189038" y="3397380"/>
            <a:ext cx="2571750" cy="646331"/>
          </a:xfrm>
          <a:prstGeom prst="rect">
            <a:avLst/>
          </a:prstGeom>
          <a:solidFill>
            <a:schemeClr val="bg1"/>
          </a:solidFill>
        </p:spPr>
        <p:txBody>
          <a:bodyPr wrap="square" rtlCol="0">
            <a:spAutoFit/>
          </a:bodyPr>
          <a:lstStyle/>
          <a:p>
            <a:r>
              <a:rPr lang="en-US" dirty="0"/>
              <a:t>…but the door to the left leads to just a staircase</a:t>
            </a:r>
          </a:p>
        </p:txBody>
      </p:sp>
      <p:pic>
        <p:nvPicPr>
          <p:cNvPr id="12" name="Picture 11">
            <a:extLst>
              <a:ext uri="{FF2B5EF4-FFF2-40B4-BE49-F238E27FC236}">
                <a16:creationId xmlns:a16="http://schemas.microsoft.com/office/drawing/2014/main" id="{A7F68D29-FC61-6E15-6F33-10B3D0DB8D94}"/>
              </a:ext>
            </a:extLst>
          </p:cNvPr>
          <p:cNvPicPr>
            <a:picLocks noChangeAspect="1"/>
          </p:cNvPicPr>
          <p:nvPr/>
        </p:nvPicPr>
        <p:blipFill>
          <a:blip r:embed="rId6"/>
          <a:srcRect l="30899" t="29965" r="41799" b="24321"/>
          <a:stretch>
            <a:fillRect/>
          </a:stretch>
        </p:blipFill>
        <p:spPr>
          <a:xfrm rot="5400000">
            <a:off x="4746187" y="2082925"/>
            <a:ext cx="1294460" cy="1625600"/>
          </a:xfrm>
          <a:prstGeom prst="rect">
            <a:avLst/>
          </a:prstGeom>
        </p:spPr>
      </p:pic>
      <p:cxnSp>
        <p:nvCxnSpPr>
          <p:cNvPr id="14" name="Straight Arrow Connector 13">
            <a:extLst>
              <a:ext uri="{FF2B5EF4-FFF2-40B4-BE49-F238E27FC236}">
                <a16:creationId xmlns:a16="http://schemas.microsoft.com/office/drawing/2014/main" id="{F9E4581F-AB60-64D6-B27C-423B62B636EC}"/>
              </a:ext>
            </a:extLst>
          </p:cNvPr>
          <p:cNvCxnSpPr>
            <a:cxnSpLocks/>
          </p:cNvCxnSpPr>
          <p:nvPr/>
        </p:nvCxnSpPr>
        <p:spPr>
          <a:xfrm flipV="1">
            <a:off x="5046663" y="3239011"/>
            <a:ext cx="346754" cy="60788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32ECCFDD-60BA-7759-9770-67AE3E70F68A}"/>
              </a:ext>
            </a:extLst>
          </p:cNvPr>
          <p:cNvSpPr/>
          <p:nvPr/>
        </p:nvSpPr>
        <p:spPr>
          <a:xfrm>
            <a:off x="4672239" y="3846899"/>
            <a:ext cx="478972" cy="2951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20" name="Picture 19">
            <a:extLst>
              <a:ext uri="{FF2B5EF4-FFF2-40B4-BE49-F238E27FC236}">
                <a16:creationId xmlns:a16="http://schemas.microsoft.com/office/drawing/2014/main" id="{F0EA3978-B952-0950-472E-1A3E947EF043}"/>
              </a:ext>
            </a:extLst>
          </p:cNvPr>
          <p:cNvPicPr>
            <a:picLocks noChangeAspect="1"/>
          </p:cNvPicPr>
          <p:nvPr/>
        </p:nvPicPr>
        <p:blipFill>
          <a:blip r:embed="rId7"/>
          <a:stretch>
            <a:fillRect/>
          </a:stretch>
        </p:blipFill>
        <p:spPr>
          <a:xfrm rot="5400000">
            <a:off x="7634053" y="3067349"/>
            <a:ext cx="3647975" cy="2735981"/>
          </a:xfrm>
          <a:prstGeom prst="rect">
            <a:avLst/>
          </a:prstGeom>
        </p:spPr>
      </p:pic>
      <p:sp>
        <p:nvSpPr>
          <p:cNvPr id="23" name="TextBox 22">
            <a:extLst>
              <a:ext uri="{FF2B5EF4-FFF2-40B4-BE49-F238E27FC236}">
                <a16:creationId xmlns:a16="http://schemas.microsoft.com/office/drawing/2014/main" id="{F058D62E-5C54-57C9-140F-1142D01CC3B8}"/>
              </a:ext>
            </a:extLst>
          </p:cNvPr>
          <p:cNvSpPr txBox="1"/>
          <p:nvPr/>
        </p:nvSpPr>
        <p:spPr>
          <a:xfrm>
            <a:off x="8090050" y="892630"/>
            <a:ext cx="3274636" cy="1200329"/>
          </a:xfrm>
          <a:prstGeom prst="rect">
            <a:avLst/>
          </a:prstGeom>
          <a:solidFill>
            <a:schemeClr val="bg1"/>
          </a:solidFill>
        </p:spPr>
        <p:txBody>
          <a:bodyPr wrap="square" rtlCol="0">
            <a:spAutoFit/>
          </a:bodyPr>
          <a:lstStyle/>
          <a:p>
            <a:pPr algn="ctr"/>
            <a:r>
              <a:rPr lang="en-US" dirty="0"/>
              <a:t>Assuming it must be on the first floor, there is a corridor going both directions, so you must guess the correct direction</a:t>
            </a:r>
          </a:p>
        </p:txBody>
      </p:sp>
      <p:sp>
        <p:nvSpPr>
          <p:cNvPr id="24" name="Oval 23">
            <a:extLst>
              <a:ext uri="{FF2B5EF4-FFF2-40B4-BE49-F238E27FC236}">
                <a16:creationId xmlns:a16="http://schemas.microsoft.com/office/drawing/2014/main" id="{D978276E-A727-2022-0BF4-6354237A2A56}"/>
              </a:ext>
            </a:extLst>
          </p:cNvPr>
          <p:cNvSpPr/>
          <p:nvPr/>
        </p:nvSpPr>
        <p:spPr>
          <a:xfrm>
            <a:off x="9245600" y="3661000"/>
            <a:ext cx="1088571" cy="6352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0A9FAA8-7CD1-2BE8-96D0-93145A055287}"/>
              </a:ext>
            </a:extLst>
          </p:cNvPr>
          <p:cNvSpPr txBox="1"/>
          <p:nvPr/>
        </p:nvSpPr>
        <p:spPr>
          <a:xfrm>
            <a:off x="9229877" y="5788603"/>
            <a:ext cx="2641600" cy="646331"/>
          </a:xfrm>
          <a:prstGeom prst="rect">
            <a:avLst/>
          </a:prstGeom>
          <a:solidFill>
            <a:schemeClr val="bg1"/>
          </a:solidFill>
        </p:spPr>
        <p:txBody>
          <a:bodyPr wrap="square" rtlCol="0">
            <a:spAutoFit/>
          </a:bodyPr>
          <a:lstStyle/>
          <a:p>
            <a:r>
              <a:rPr lang="en-US" dirty="0"/>
              <a:t>Lots of trial and error to find the laundry room!</a:t>
            </a:r>
          </a:p>
        </p:txBody>
      </p:sp>
      <p:sp>
        <p:nvSpPr>
          <p:cNvPr id="26" name="TextBox 25">
            <a:extLst>
              <a:ext uri="{FF2B5EF4-FFF2-40B4-BE49-F238E27FC236}">
                <a16:creationId xmlns:a16="http://schemas.microsoft.com/office/drawing/2014/main" id="{E656FE57-0ABA-5F9B-BFFB-BDDE73D6DF8C}"/>
              </a:ext>
            </a:extLst>
          </p:cNvPr>
          <p:cNvSpPr txBox="1"/>
          <p:nvPr/>
        </p:nvSpPr>
        <p:spPr>
          <a:xfrm>
            <a:off x="8679204" y="2212846"/>
            <a:ext cx="2926444" cy="923330"/>
          </a:xfrm>
          <a:prstGeom prst="rect">
            <a:avLst/>
          </a:prstGeom>
          <a:solidFill>
            <a:schemeClr val="bg1"/>
          </a:solidFill>
        </p:spPr>
        <p:txBody>
          <a:bodyPr wrap="square" rtlCol="0">
            <a:spAutoFit/>
          </a:bodyPr>
          <a:lstStyle/>
          <a:p>
            <a:pPr algn="ctr"/>
            <a:r>
              <a:rPr lang="en-US" dirty="0"/>
              <a:t>…and then go through two more doors before finally another sign!</a:t>
            </a:r>
          </a:p>
        </p:txBody>
      </p:sp>
      <p:cxnSp>
        <p:nvCxnSpPr>
          <p:cNvPr id="28" name="Curved Connector 27">
            <a:extLst>
              <a:ext uri="{FF2B5EF4-FFF2-40B4-BE49-F238E27FC236}">
                <a16:creationId xmlns:a16="http://schemas.microsoft.com/office/drawing/2014/main" id="{8D6F78B6-21AE-AF1E-A06A-A7FE8B6B8D84}"/>
              </a:ext>
            </a:extLst>
          </p:cNvPr>
          <p:cNvCxnSpPr>
            <a:cxnSpLocks/>
          </p:cNvCxnSpPr>
          <p:nvPr/>
        </p:nvCxnSpPr>
        <p:spPr>
          <a:xfrm flipV="1">
            <a:off x="5280874" y="1742733"/>
            <a:ext cx="1057522" cy="561347"/>
          </a:xfrm>
          <a:prstGeom prst="curvedConnector3">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D84721F-9C09-0C3E-6BE5-D97AF1BDEB76}"/>
              </a:ext>
            </a:extLst>
          </p:cNvPr>
          <p:cNvCxnSpPr/>
          <p:nvPr/>
        </p:nvCxnSpPr>
        <p:spPr>
          <a:xfrm>
            <a:off x="1814285" y="2124889"/>
            <a:ext cx="653143"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329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lass door with a sign on it&#10;&#10;AI-generated content may be incorrect.">
            <a:extLst>
              <a:ext uri="{FF2B5EF4-FFF2-40B4-BE49-F238E27FC236}">
                <a16:creationId xmlns:a16="http://schemas.microsoft.com/office/drawing/2014/main" id="{5A391285-7DA6-04A6-1DB9-59407042EA15}"/>
              </a:ext>
            </a:extLst>
          </p:cNvPr>
          <p:cNvPicPr>
            <a:picLocks noChangeAspect="1"/>
          </p:cNvPicPr>
          <p:nvPr/>
        </p:nvPicPr>
        <p:blipFill>
          <a:blip r:embed="rId2"/>
          <a:stretch>
            <a:fillRect/>
          </a:stretch>
        </p:blipFill>
        <p:spPr>
          <a:xfrm rot="5400000">
            <a:off x="3041072" y="1137804"/>
            <a:ext cx="6109855" cy="4582391"/>
          </a:xfrm>
          <a:prstGeom prst="rect">
            <a:avLst/>
          </a:prstGeom>
        </p:spPr>
      </p:pic>
      <p:sp>
        <p:nvSpPr>
          <p:cNvPr id="12" name="Oval 11">
            <a:extLst>
              <a:ext uri="{FF2B5EF4-FFF2-40B4-BE49-F238E27FC236}">
                <a16:creationId xmlns:a16="http://schemas.microsoft.com/office/drawing/2014/main" id="{2486E229-FE56-DC98-4D42-225063BC17ED}"/>
              </a:ext>
            </a:extLst>
          </p:cNvPr>
          <p:cNvSpPr/>
          <p:nvPr/>
        </p:nvSpPr>
        <p:spPr>
          <a:xfrm>
            <a:off x="6030686" y="2315030"/>
            <a:ext cx="645886" cy="67883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 name="Rectangle 12">
            <a:extLst>
              <a:ext uri="{FF2B5EF4-FFF2-40B4-BE49-F238E27FC236}">
                <a16:creationId xmlns:a16="http://schemas.microsoft.com/office/drawing/2014/main" id="{D068DC1A-DE10-4640-3434-4E28D7FFC4A0}"/>
              </a:ext>
            </a:extLst>
          </p:cNvPr>
          <p:cNvSpPr/>
          <p:nvPr/>
        </p:nvSpPr>
        <p:spPr>
          <a:xfrm>
            <a:off x="5724041" y="3428999"/>
            <a:ext cx="371958" cy="6935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64565CFE-D8A4-39E6-EEB3-27F92177E65C}"/>
              </a:ext>
            </a:extLst>
          </p:cNvPr>
          <p:cNvCxnSpPr/>
          <p:nvPr/>
        </p:nvCxnSpPr>
        <p:spPr>
          <a:xfrm>
            <a:off x="6676572" y="2654449"/>
            <a:ext cx="228962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EA9C461-5B7C-9D1B-4002-96AC79A7F874}"/>
              </a:ext>
            </a:extLst>
          </p:cNvPr>
          <p:cNvCxnSpPr/>
          <p:nvPr/>
        </p:nvCxnSpPr>
        <p:spPr>
          <a:xfrm>
            <a:off x="6095999" y="3775774"/>
            <a:ext cx="287020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ECB2052-7367-063B-3093-26632C46BE29}"/>
              </a:ext>
            </a:extLst>
          </p:cNvPr>
          <p:cNvSpPr txBox="1"/>
          <p:nvPr/>
        </p:nvSpPr>
        <p:spPr>
          <a:xfrm>
            <a:off x="9093200" y="2192784"/>
            <a:ext cx="2167467" cy="923330"/>
          </a:xfrm>
          <a:prstGeom prst="rect">
            <a:avLst/>
          </a:prstGeom>
          <a:noFill/>
        </p:spPr>
        <p:txBody>
          <a:bodyPr wrap="square" rtlCol="0">
            <a:spAutoFit/>
          </a:bodyPr>
          <a:lstStyle/>
          <a:p>
            <a:r>
              <a:rPr lang="en-US" dirty="0"/>
              <a:t>1. There wasn’t a switch immediately near the door</a:t>
            </a:r>
          </a:p>
        </p:txBody>
      </p:sp>
      <p:sp>
        <p:nvSpPr>
          <p:cNvPr id="19" name="TextBox 18">
            <a:extLst>
              <a:ext uri="{FF2B5EF4-FFF2-40B4-BE49-F238E27FC236}">
                <a16:creationId xmlns:a16="http://schemas.microsoft.com/office/drawing/2014/main" id="{5029C4BD-4391-ACAD-29ED-FE8450B61757}"/>
              </a:ext>
            </a:extLst>
          </p:cNvPr>
          <p:cNvSpPr txBox="1"/>
          <p:nvPr/>
        </p:nvSpPr>
        <p:spPr>
          <a:xfrm>
            <a:off x="9093200" y="3352717"/>
            <a:ext cx="2167467" cy="923330"/>
          </a:xfrm>
          <a:prstGeom prst="rect">
            <a:avLst/>
          </a:prstGeom>
          <a:noFill/>
        </p:spPr>
        <p:txBody>
          <a:bodyPr wrap="square" rtlCol="0">
            <a:spAutoFit/>
          </a:bodyPr>
          <a:lstStyle/>
          <a:p>
            <a:r>
              <a:rPr lang="en-US" dirty="0"/>
              <a:t>2. You had instead tap your ID card for the door to open</a:t>
            </a:r>
          </a:p>
        </p:txBody>
      </p:sp>
      <p:sp>
        <p:nvSpPr>
          <p:cNvPr id="20" name="TextBox 19">
            <a:extLst>
              <a:ext uri="{FF2B5EF4-FFF2-40B4-BE49-F238E27FC236}">
                <a16:creationId xmlns:a16="http://schemas.microsoft.com/office/drawing/2014/main" id="{C0E377D0-51B3-0651-7E67-8027C0F74867}"/>
              </a:ext>
            </a:extLst>
          </p:cNvPr>
          <p:cNvSpPr txBox="1"/>
          <p:nvPr/>
        </p:nvSpPr>
        <p:spPr>
          <a:xfrm>
            <a:off x="9093200" y="4597317"/>
            <a:ext cx="2167467" cy="1200329"/>
          </a:xfrm>
          <a:prstGeom prst="rect">
            <a:avLst/>
          </a:prstGeom>
          <a:noFill/>
        </p:spPr>
        <p:txBody>
          <a:bodyPr wrap="square" rtlCol="0">
            <a:spAutoFit/>
          </a:bodyPr>
          <a:lstStyle/>
          <a:p>
            <a:r>
              <a:rPr lang="en-US" dirty="0"/>
              <a:t>3. It is an automatic door so the handle wasn’t much of a use</a:t>
            </a:r>
          </a:p>
        </p:txBody>
      </p:sp>
    </p:spTree>
    <p:extLst>
      <p:ext uri="{BB962C8B-B14F-4D97-AF65-F5344CB8AC3E}">
        <p14:creationId xmlns:p14="http://schemas.microsoft.com/office/powerpoint/2010/main" val="2801128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BAE0-B9E5-CD7E-094B-E57A8C8B1307}"/>
              </a:ext>
            </a:extLst>
          </p:cNvPr>
          <p:cNvSpPr>
            <a:spLocks noGrp="1"/>
          </p:cNvSpPr>
          <p:nvPr>
            <p:ph type="ctrTitle"/>
          </p:nvPr>
        </p:nvSpPr>
        <p:spPr/>
        <p:txBody>
          <a:bodyPr/>
          <a:lstStyle/>
          <a:p>
            <a:endParaRPr lang="en-GB"/>
          </a:p>
        </p:txBody>
      </p:sp>
      <p:sp>
        <p:nvSpPr>
          <p:cNvPr id="4" name="Date Placeholder 3">
            <a:extLst>
              <a:ext uri="{FF2B5EF4-FFF2-40B4-BE49-F238E27FC236}">
                <a16:creationId xmlns:a16="http://schemas.microsoft.com/office/drawing/2014/main" id="{0439537E-71FB-6A91-D096-D2132D13C3D6}"/>
              </a:ext>
            </a:extLst>
          </p:cNvPr>
          <p:cNvSpPr>
            <a:spLocks noGrp="1"/>
          </p:cNvSpPr>
          <p:nvPr>
            <p:ph type="dt" sz="half" idx="10"/>
          </p:nvPr>
        </p:nvSpPr>
        <p:spPr/>
        <p:txBody>
          <a:bodyPr/>
          <a:lstStyle/>
          <a:p>
            <a:fld id="{9166710B-DDE8-4AA0-A118-96D2D245840E}" type="datetime1">
              <a:rPr lang="en-GB" smtClean="0"/>
              <a:t>03/10/2025</a:t>
            </a:fld>
            <a:endParaRPr lang="en-GB"/>
          </a:p>
        </p:txBody>
      </p:sp>
      <p:sp>
        <p:nvSpPr>
          <p:cNvPr id="6" name="Slide Number Placeholder 5">
            <a:extLst>
              <a:ext uri="{FF2B5EF4-FFF2-40B4-BE49-F238E27FC236}">
                <a16:creationId xmlns:a16="http://schemas.microsoft.com/office/drawing/2014/main" id="{386588EA-C8E3-0391-4552-7587748617ED}"/>
              </a:ext>
            </a:extLst>
          </p:cNvPr>
          <p:cNvSpPr>
            <a:spLocks noGrp="1"/>
          </p:cNvSpPr>
          <p:nvPr>
            <p:ph type="sldNum" sz="quarter" idx="12"/>
          </p:nvPr>
        </p:nvSpPr>
        <p:spPr/>
        <p:txBody>
          <a:bodyPr/>
          <a:lstStyle/>
          <a:p>
            <a:fld id="{3CE4BE09-F14E-4490-8F4C-F10966971D6D}" type="slidenum">
              <a:rPr lang="en-GB" smtClean="0"/>
              <a:t>18</a:t>
            </a:fld>
            <a:endParaRPr lang="en-GB"/>
          </a:p>
        </p:txBody>
      </p:sp>
      <p:pic>
        <p:nvPicPr>
          <p:cNvPr id="8" name="Picture 7">
            <a:extLst>
              <a:ext uri="{FF2B5EF4-FFF2-40B4-BE49-F238E27FC236}">
                <a16:creationId xmlns:a16="http://schemas.microsoft.com/office/drawing/2014/main" id="{78363E30-1F78-6629-372E-E9BC9A6F6955}"/>
              </a:ext>
            </a:extLst>
          </p:cNvPr>
          <p:cNvPicPr>
            <a:picLocks noChangeAspect="1"/>
          </p:cNvPicPr>
          <p:nvPr/>
        </p:nvPicPr>
        <p:blipFill>
          <a:blip r:embed="rId2"/>
          <a:stretch>
            <a:fillRect/>
          </a:stretch>
        </p:blipFill>
        <p:spPr>
          <a:xfrm>
            <a:off x="119309" y="69461"/>
            <a:ext cx="11953382" cy="6719078"/>
          </a:xfrm>
          <a:prstGeom prst="rect">
            <a:avLst/>
          </a:prstGeom>
        </p:spPr>
      </p:pic>
    </p:spTree>
    <p:extLst>
      <p:ext uri="{BB962C8B-B14F-4D97-AF65-F5344CB8AC3E}">
        <p14:creationId xmlns:p14="http://schemas.microsoft.com/office/powerpoint/2010/main" val="441515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288D-8CBE-970A-1C46-F34F0B5E6D1F}"/>
              </a:ext>
            </a:extLst>
          </p:cNvPr>
          <p:cNvSpPr>
            <a:spLocks noGrp="1"/>
          </p:cNvSpPr>
          <p:nvPr>
            <p:ph type="title"/>
          </p:nvPr>
        </p:nvSpPr>
        <p:spPr>
          <a:xfrm>
            <a:off x="697454" y="237242"/>
            <a:ext cx="8792535" cy="861391"/>
          </a:xfrm>
        </p:spPr>
        <p:txBody>
          <a:bodyPr>
            <a:noAutofit/>
          </a:bodyPr>
          <a:lstStyle/>
          <a:p>
            <a:r>
              <a:rPr lang="en-MY" b="1" dirty="0"/>
              <a:t>Example of Good and Bad Design</a:t>
            </a:r>
            <a:endParaRPr lang="en-US" dirty="0"/>
          </a:p>
        </p:txBody>
      </p:sp>
      <p:pic>
        <p:nvPicPr>
          <p:cNvPr id="10" name="Content Placeholder 9" descr="A white washing machine with a black hose&#10;&#10;AI-generated content may be incorrect.">
            <a:extLst>
              <a:ext uri="{FF2B5EF4-FFF2-40B4-BE49-F238E27FC236}">
                <a16:creationId xmlns:a16="http://schemas.microsoft.com/office/drawing/2014/main" id="{40D4FF4E-5966-0E54-BB22-48C15F5C3BD1}"/>
              </a:ext>
            </a:extLst>
          </p:cNvPr>
          <p:cNvPicPr>
            <a:picLocks noGrp="1" noChangeAspect="1"/>
          </p:cNvPicPr>
          <p:nvPr>
            <p:ph sz="half" idx="2"/>
          </p:nvPr>
        </p:nvPicPr>
        <p:blipFill>
          <a:blip r:embed="rId2"/>
          <a:stretch>
            <a:fillRect/>
          </a:stretch>
        </p:blipFill>
        <p:spPr>
          <a:xfrm>
            <a:off x="6942745" y="1231135"/>
            <a:ext cx="3290400" cy="3290400"/>
          </a:xfrm>
        </p:spPr>
      </p:pic>
      <p:sp>
        <p:nvSpPr>
          <p:cNvPr id="14" name="TextBox 13">
            <a:extLst>
              <a:ext uri="{FF2B5EF4-FFF2-40B4-BE49-F238E27FC236}">
                <a16:creationId xmlns:a16="http://schemas.microsoft.com/office/drawing/2014/main" id="{163C89E6-50A9-5939-B92F-045B4929B551}"/>
              </a:ext>
            </a:extLst>
          </p:cNvPr>
          <p:cNvSpPr txBox="1"/>
          <p:nvPr/>
        </p:nvSpPr>
        <p:spPr>
          <a:xfrm>
            <a:off x="7358743" y="4336869"/>
            <a:ext cx="184731" cy="369332"/>
          </a:xfrm>
          <a:prstGeom prst="rect">
            <a:avLst/>
          </a:prstGeom>
          <a:noFill/>
        </p:spPr>
        <p:txBody>
          <a:bodyPr wrap="none" rtlCol="0">
            <a:spAutoFit/>
          </a:bodyPr>
          <a:lstStyle/>
          <a:p>
            <a:endParaRPr lang="en-US" dirty="0"/>
          </a:p>
        </p:txBody>
      </p:sp>
      <p:graphicFrame>
        <p:nvGraphicFramePr>
          <p:cNvPr id="16" name="Table 15">
            <a:extLst>
              <a:ext uri="{FF2B5EF4-FFF2-40B4-BE49-F238E27FC236}">
                <a16:creationId xmlns:a16="http://schemas.microsoft.com/office/drawing/2014/main" id="{FBFB5B90-7283-1832-8A5A-A9F868AF77F2}"/>
              </a:ext>
            </a:extLst>
          </p:cNvPr>
          <p:cNvGraphicFramePr>
            <a:graphicFrameLocks noGrp="1"/>
          </p:cNvGraphicFramePr>
          <p:nvPr/>
        </p:nvGraphicFramePr>
        <p:xfrm>
          <a:off x="1043283" y="4854532"/>
          <a:ext cx="10105434" cy="1496709"/>
        </p:xfrm>
        <a:graphic>
          <a:graphicData uri="http://schemas.openxmlformats.org/drawingml/2006/table">
            <a:tbl>
              <a:tblPr firstRow="1" bandRow="1">
                <a:tableStyleId>{B301B821-A1FF-4177-AEE7-76D212191A09}</a:tableStyleId>
              </a:tblPr>
              <a:tblGrid>
                <a:gridCol w="5052717">
                  <a:extLst>
                    <a:ext uri="{9D8B030D-6E8A-4147-A177-3AD203B41FA5}">
                      <a16:colId xmlns:a16="http://schemas.microsoft.com/office/drawing/2014/main" val="1736188781"/>
                    </a:ext>
                  </a:extLst>
                </a:gridCol>
                <a:gridCol w="5052717">
                  <a:extLst>
                    <a:ext uri="{9D8B030D-6E8A-4147-A177-3AD203B41FA5}">
                      <a16:colId xmlns:a16="http://schemas.microsoft.com/office/drawing/2014/main" val="424957027"/>
                    </a:ext>
                  </a:extLst>
                </a:gridCol>
              </a:tblGrid>
              <a:tr h="420230">
                <a:tc>
                  <a:txBody>
                    <a:bodyPr/>
                    <a:lstStyle/>
                    <a:p>
                      <a:pPr algn="ctr"/>
                      <a:r>
                        <a:rPr lang="en-US" sz="2000" dirty="0"/>
                        <a:t>Dryer 1(Good Design)</a:t>
                      </a:r>
                    </a:p>
                  </a:txBody>
                  <a:tcPr/>
                </a:tc>
                <a:tc>
                  <a:txBody>
                    <a:bodyPr/>
                    <a:lstStyle/>
                    <a:p>
                      <a:pPr algn="ctr"/>
                      <a:r>
                        <a:rPr lang="en-US" sz="2000" dirty="0"/>
                        <a:t>Dryer 2(Bad Design)</a:t>
                      </a:r>
                    </a:p>
                  </a:txBody>
                  <a:tcPr/>
                </a:tc>
                <a:extLst>
                  <a:ext uri="{0D108BD9-81ED-4DB2-BD59-A6C34878D82A}">
                    <a16:rowId xmlns:a16="http://schemas.microsoft.com/office/drawing/2014/main" val="910337384"/>
                  </a:ext>
                </a:extLst>
              </a:tr>
              <a:tr h="65624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Digital timer that shows exact time remaining</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Only indicator lights, no countdown. Users unable to know time left.</a:t>
                      </a:r>
                    </a:p>
                  </a:txBody>
                  <a:tcPr/>
                </a:tc>
                <a:extLst>
                  <a:ext uri="{0D108BD9-81ED-4DB2-BD59-A6C34878D82A}">
                    <a16:rowId xmlns:a16="http://schemas.microsoft.com/office/drawing/2014/main" val="3453957954"/>
                  </a:ext>
                </a:extLst>
              </a:tr>
              <a:tr h="420230">
                <a:tc>
                  <a:txBody>
                    <a:bodyPr/>
                    <a:lstStyle/>
                    <a:p>
                      <a:pPr marL="285750" indent="-285750">
                        <a:buFont typeface="Arial" panose="020B0604020202020204" pitchFamily="34" charset="0"/>
                        <a:buChar char="•"/>
                      </a:pPr>
                      <a:r>
                        <a:rPr lang="en-US" sz="1800" dirty="0"/>
                        <a:t>Multiple drying levels and time options</a:t>
                      </a:r>
                    </a:p>
                  </a:txBody>
                  <a:tcPr/>
                </a:tc>
                <a:tc>
                  <a:txBody>
                    <a:bodyPr/>
                    <a:lstStyle/>
                    <a:p>
                      <a:pPr marL="285750" indent="-285750">
                        <a:buFont typeface="Arial" panose="020B0604020202020204" pitchFamily="34" charset="0"/>
                        <a:buChar char="•"/>
                      </a:pPr>
                      <a:r>
                        <a:rPr lang="en-US" sz="1800" dirty="0"/>
                        <a:t>Limited preset modes</a:t>
                      </a:r>
                    </a:p>
                  </a:txBody>
                  <a:tcPr/>
                </a:tc>
                <a:extLst>
                  <a:ext uri="{0D108BD9-81ED-4DB2-BD59-A6C34878D82A}">
                    <a16:rowId xmlns:a16="http://schemas.microsoft.com/office/drawing/2014/main" val="2015035389"/>
                  </a:ext>
                </a:extLst>
              </a:tr>
            </a:tbl>
          </a:graphicData>
        </a:graphic>
      </p:graphicFrame>
      <p:pic>
        <p:nvPicPr>
          <p:cNvPr id="19" name="Content Placeholder 11" descr="A white washing machine with a black screen&#10;&#10;AI-generated content may be incorrect.">
            <a:extLst>
              <a:ext uri="{FF2B5EF4-FFF2-40B4-BE49-F238E27FC236}">
                <a16:creationId xmlns:a16="http://schemas.microsoft.com/office/drawing/2014/main" id="{275ED2CA-AD82-DD89-AC0C-CF9D07A564F3}"/>
              </a:ext>
            </a:extLst>
          </p:cNvPr>
          <p:cNvPicPr>
            <a:picLocks noChangeAspect="1"/>
          </p:cNvPicPr>
          <p:nvPr/>
        </p:nvPicPr>
        <p:blipFill>
          <a:blip r:embed="rId3"/>
          <a:stretch>
            <a:fillRect/>
          </a:stretch>
        </p:blipFill>
        <p:spPr>
          <a:xfrm>
            <a:off x="1960593" y="1232872"/>
            <a:ext cx="3288663" cy="3288663"/>
          </a:xfrm>
          <a:prstGeom prst="rect">
            <a:avLst/>
          </a:prstGeom>
        </p:spPr>
      </p:pic>
      <p:pic>
        <p:nvPicPr>
          <p:cNvPr id="3" name="Picture 2">
            <a:extLst>
              <a:ext uri="{FF2B5EF4-FFF2-40B4-BE49-F238E27FC236}">
                <a16:creationId xmlns:a16="http://schemas.microsoft.com/office/drawing/2014/main" id="{6EE20356-7629-8A9B-D8C8-47EB718397B2}"/>
              </a:ext>
            </a:extLst>
          </p:cNvPr>
          <p:cNvPicPr>
            <a:picLocks noChangeAspect="1"/>
          </p:cNvPicPr>
          <p:nvPr/>
        </p:nvPicPr>
        <p:blipFill>
          <a:blip r:embed="rId4"/>
          <a:stretch>
            <a:fillRect/>
          </a:stretch>
        </p:blipFill>
        <p:spPr>
          <a:xfrm>
            <a:off x="6735937" y="1229410"/>
            <a:ext cx="3292125" cy="3292125"/>
          </a:xfrm>
          <a:prstGeom prst="rect">
            <a:avLst/>
          </a:prstGeom>
        </p:spPr>
      </p:pic>
      <p:pic>
        <p:nvPicPr>
          <p:cNvPr id="6" name="Picture 5">
            <a:extLst>
              <a:ext uri="{FF2B5EF4-FFF2-40B4-BE49-F238E27FC236}">
                <a16:creationId xmlns:a16="http://schemas.microsoft.com/office/drawing/2014/main" id="{8E546158-7164-4E17-DBF9-9BB55CB1C816}"/>
              </a:ext>
            </a:extLst>
          </p:cNvPr>
          <p:cNvPicPr>
            <a:picLocks noChangeAspect="1"/>
          </p:cNvPicPr>
          <p:nvPr/>
        </p:nvPicPr>
        <p:blipFill>
          <a:blip r:embed="rId5"/>
          <a:stretch>
            <a:fillRect/>
          </a:stretch>
        </p:blipFill>
        <p:spPr>
          <a:xfrm>
            <a:off x="573145" y="79622"/>
            <a:ext cx="9041152" cy="1176630"/>
          </a:xfrm>
          <a:prstGeom prst="rect">
            <a:avLst/>
          </a:prstGeom>
        </p:spPr>
      </p:pic>
    </p:spTree>
    <p:extLst>
      <p:ext uri="{BB962C8B-B14F-4D97-AF65-F5344CB8AC3E}">
        <p14:creationId xmlns:p14="http://schemas.microsoft.com/office/powerpoint/2010/main" val="3317455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6FA43-625E-BAF1-CA2D-ADA980802A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6B88A3-60F9-6D9E-022E-338868139563}"/>
              </a:ext>
            </a:extLst>
          </p:cNvPr>
          <p:cNvSpPr>
            <a:spLocks noGrp="1"/>
          </p:cNvSpPr>
          <p:nvPr>
            <p:ph type="title"/>
          </p:nvPr>
        </p:nvSpPr>
        <p:spPr/>
        <p:txBody>
          <a:bodyPr/>
          <a:lstStyle/>
          <a:p>
            <a:r>
              <a:rPr lang="en-GB" dirty="0"/>
              <a:t>Lesson Plan</a:t>
            </a:r>
          </a:p>
        </p:txBody>
      </p:sp>
      <p:sp>
        <p:nvSpPr>
          <p:cNvPr id="3" name="Content Placeholder 2">
            <a:extLst>
              <a:ext uri="{FF2B5EF4-FFF2-40B4-BE49-F238E27FC236}">
                <a16:creationId xmlns:a16="http://schemas.microsoft.com/office/drawing/2014/main" id="{B383AB86-DA14-6331-A0B9-1219E609D702}"/>
              </a:ext>
            </a:extLst>
          </p:cNvPr>
          <p:cNvSpPr>
            <a:spLocks noGrp="1"/>
          </p:cNvSpPr>
          <p:nvPr>
            <p:ph sz="quarter" idx="13"/>
          </p:nvPr>
        </p:nvSpPr>
        <p:spPr>
          <a:xfrm>
            <a:off x="248328" y="1899824"/>
            <a:ext cx="10876871" cy="4303058"/>
          </a:xfrm>
        </p:spPr>
        <p:txBody>
          <a:bodyPr/>
          <a:lstStyle/>
          <a:p>
            <a:r>
              <a:rPr lang="en-GB" sz="2400" dirty="0"/>
              <a:t>Recap</a:t>
            </a:r>
          </a:p>
          <a:p>
            <a:r>
              <a:rPr lang="en-GB" sz="2400" dirty="0"/>
              <a:t>Good/Bad Design</a:t>
            </a:r>
          </a:p>
          <a:p>
            <a:r>
              <a:rPr lang="en-GB" sz="2400" dirty="0"/>
              <a:t>Human Information Processing</a:t>
            </a:r>
          </a:p>
          <a:p>
            <a:r>
              <a:rPr lang="en-GB" sz="2400" dirty="0"/>
              <a:t>Modal Model</a:t>
            </a:r>
          </a:p>
          <a:p>
            <a:r>
              <a:rPr lang="en-GB" sz="2400" dirty="0"/>
              <a:t>Working Memory</a:t>
            </a:r>
          </a:p>
          <a:p>
            <a:r>
              <a:rPr lang="en-GB" sz="2400" dirty="0"/>
              <a:t>Other issues with memory</a:t>
            </a:r>
          </a:p>
          <a:p>
            <a:r>
              <a:rPr lang="en-GB" sz="2400" dirty="0"/>
              <a:t>Break</a:t>
            </a:r>
          </a:p>
          <a:p>
            <a:r>
              <a:rPr lang="en-GB" sz="2400" dirty="0"/>
              <a:t>Quiz</a:t>
            </a:r>
          </a:p>
          <a:p>
            <a:r>
              <a:rPr lang="en-GB" sz="2400" dirty="0"/>
              <a:t>Coursework Setting</a:t>
            </a:r>
          </a:p>
          <a:p>
            <a:r>
              <a:rPr lang="en-GB" sz="2400" dirty="0"/>
              <a:t>Practical</a:t>
            </a:r>
          </a:p>
          <a:p>
            <a:endParaRPr lang="en-GB" sz="2400" dirty="0"/>
          </a:p>
          <a:p>
            <a:endParaRPr lang="en-GB" sz="2400" dirty="0"/>
          </a:p>
        </p:txBody>
      </p:sp>
      <p:sp>
        <p:nvSpPr>
          <p:cNvPr id="2" name="Slide Number Placeholder 1">
            <a:extLst>
              <a:ext uri="{FF2B5EF4-FFF2-40B4-BE49-F238E27FC236}">
                <a16:creationId xmlns:a16="http://schemas.microsoft.com/office/drawing/2014/main" id="{FF9E64D7-D950-0F30-5480-146A37B66F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734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CE09AC-8321-A2F2-3403-090929D67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139812" y="-389409"/>
            <a:ext cx="2077654" cy="3700030"/>
          </a:xfrm>
          <a:prstGeom prst="rect">
            <a:avLst/>
          </a:prstGeom>
        </p:spPr>
      </p:pic>
      <p:pic>
        <p:nvPicPr>
          <p:cNvPr id="5" name="Picture 4">
            <a:extLst>
              <a:ext uri="{FF2B5EF4-FFF2-40B4-BE49-F238E27FC236}">
                <a16:creationId xmlns:a16="http://schemas.microsoft.com/office/drawing/2014/main" id="{8B57B57F-5DB3-FFA0-C893-FDBF40626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3949" y="409939"/>
            <a:ext cx="1166652" cy="2077654"/>
          </a:xfrm>
          <a:prstGeom prst="rect">
            <a:avLst/>
          </a:prstGeom>
        </p:spPr>
      </p:pic>
      <p:sp>
        <p:nvSpPr>
          <p:cNvPr id="6" name="TextBox 5">
            <a:extLst>
              <a:ext uri="{FF2B5EF4-FFF2-40B4-BE49-F238E27FC236}">
                <a16:creationId xmlns:a16="http://schemas.microsoft.com/office/drawing/2014/main" id="{FD2A0CDF-C5F1-B1D8-37A1-0CC24971B6E5}"/>
              </a:ext>
            </a:extLst>
          </p:cNvPr>
          <p:cNvSpPr txBox="1"/>
          <p:nvPr/>
        </p:nvSpPr>
        <p:spPr>
          <a:xfrm>
            <a:off x="534180" y="1225628"/>
            <a:ext cx="5377647" cy="446276"/>
          </a:xfrm>
          <a:prstGeom prst="rect">
            <a:avLst/>
          </a:prstGeom>
          <a:noFill/>
          <a:ln>
            <a:solidFill>
              <a:schemeClr val="bg1"/>
            </a:solidFill>
          </a:ln>
        </p:spPr>
        <p:txBody>
          <a:bodyPr wrap="square" rtlCol="0">
            <a:spAutoFit/>
          </a:bodyPr>
          <a:lstStyle/>
          <a:p>
            <a:pPr algn="ctr"/>
            <a:r>
              <a:rPr lang="en-US" altLang="zh-CN" sz="2300" b="1" dirty="0">
                <a:solidFill>
                  <a:schemeClr val="tx2">
                    <a:lumMod val="75000"/>
                    <a:lumOff val="25000"/>
                  </a:schemeClr>
                </a:solidFill>
              </a:rPr>
              <a:t>Bad Design of Cooktop</a:t>
            </a:r>
            <a:r>
              <a:rPr lang="zh-CN" altLang="en-US" sz="2300" b="1" dirty="0">
                <a:solidFill>
                  <a:schemeClr val="tx2">
                    <a:lumMod val="75000"/>
                    <a:lumOff val="25000"/>
                  </a:schemeClr>
                </a:solidFill>
              </a:rPr>
              <a:t> </a:t>
            </a:r>
            <a:r>
              <a:rPr lang="en-US" altLang="zh-CN" sz="2300" b="1" dirty="0">
                <a:solidFill>
                  <a:schemeClr val="tx2">
                    <a:lumMod val="75000"/>
                    <a:lumOff val="25000"/>
                  </a:schemeClr>
                </a:solidFill>
              </a:rPr>
              <a:t>&amp; Control Knob</a:t>
            </a:r>
            <a:endParaRPr lang="en-US" sz="2300" b="1" dirty="0">
              <a:solidFill>
                <a:schemeClr val="tx2">
                  <a:lumMod val="75000"/>
                  <a:lumOff val="25000"/>
                </a:schemeClr>
              </a:solidFill>
            </a:endParaRPr>
          </a:p>
        </p:txBody>
      </p:sp>
      <p:sp>
        <p:nvSpPr>
          <p:cNvPr id="7" name="TextBox 6">
            <a:extLst>
              <a:ext uri="{FF2B5EF4-FFF2-40B4-BE49-F238E27FC236}">
                <a16:creationId xmlns:a16="http://schemas.microsoft.com/office/drawing/2014/main" id="{D43D95A9-3F00-CF77-555D-A7A5DDFABB02}"/>
              </a:ext>
            </a:extLst>
          </p:cNvPr>
          <p:cNvSpPr txBox="1"/>
          <p:nvPr/>
        </p:nvSpPr>
        <p:spPr>
          <a:xfrm>
            <a:off x="6494686" y="2692211"/>
            <a:ext cx="3367906" cy="369332"/>
          </a:xfrm>
          <a:prstGeom prst="rect">
            <a:avLst/>
          </a:prstGeom>
          <a:noFill/>
        </p:spPr>
        <p:txBody>
          <a:bodyPr wrap="square" rtlCol="0">
            <a:spAutoFit/>
          </a:bodyPr>
          <a:lstStyle/>
          <a:p>
            <a:pPr algn="ctr"/>
            <a:r>
              <a:rPr lang="en-GB" dirty="0"/>
              <a:t>User’s Perspective Photo</a:t>
            </a:r>
          </a:p>
        </p:txBody>
      </p:sp>
      <p:sp>
        <p:nvSpPr>
          <p:cNvPr id="8" name="TextBox 7">
            <a:extLst>
              <a:ext uri="{FF2B5EF4-FFF2-40B4-BE49-F238E27FC236}">
                <a16:creationId xmlns:a16="http://schemas.microsoft.com/office/drawing/2014/main" id="{0B82E905-D6FA-9B32-8324-470D89F5C87C}"/>
              </a:ext>
            </a:extLst>
          </p:cNvPr>
          <p:cNvSpPr txBox="1"/>
          <p:nvPr/>
        </p:nvSpPr>
        <p:spPr>
          <a:xfrm>
            <a:off x="9925978" y="2692211"/>
            <a:ext cx="1642593" cy="369332"/>
          </a:xfrm>
          <a:prstGeom prst="rect">
            <a:avLst/>
          </a:prstGeom>
          <a:noFill/>
        </p:spPr>
        <p:txBody>
          <a:bodyPr wrap="square" rtlCol="0">
            <a:spAutoFit/>
          </a:bodyPr>
          <a:lstStyle/>
          <a:p>
            <a:pPr algn="ctr"/>
            <a:r>
              <a:rPr lang="en-US" dirty="0"/>
              <a:t>Detail</a:t>
            </a:r>
            <a:r>
              <a:rPr lang="zh-CN" altLang="en-US" dirty="0"/>
              <a:t> </a:t>
            </a:r>
            <a:r>
              <a:rPr lang="en-US" altLang="zh-CN" dirty="0"/>
              <a:t>of</a:t>
            </a:r>
            <a:r>
              <a:rPr lang="zh-CN" altLang="en-US" dirty="0"/>
              <a:t> </a:t>
            </a:r>
            <a:r>
              <a:rPr lang="en-US" altLang="zh-CN" dirty="0"/>
              <a:t>Knob</a:t>
            </a:r>
            <a:endParaRPr lang="en-US" dirty="0"/>
          </a:p>
        </p:txBody>
      </p:sp>
      <p:sp>
        <p:nvSpPr>
          <p:cNvPr id="9" name="TextBox 8">
            <a:extLst>
              <a:ext uri="{FF2B5EF4-FFF2-40B4-BE49-F238E27FC236}">
                <a16:creationId xmlns:a16="http://schemas.microsoft.com/office/drawing/2014/main" id="{82E77C86-1AD2-BAFF-0677-4B8D3B7C7513}"/>
              </a:ext>
            </a:extLst>
          </p:cNvPr>
          <p:cNvSpPr txBox="1"/>
          <p:nvPr/>
        </p:nvSpPr>
        <p:spPr>
          <a:xfrm>
            <a:off x="170762" y="3061542"/>
            <a:ext cx="11912102" cy="3694467"/>
          </a:xfrm>
          <a:prstGeom prst="rect">
            <a:avLst/>
          </a:prstGeom>
          <a:noFill/>
        </p:spPr>
        <p:txBody>
          <a:bodyPr wrap="square" rtlCol="0">
            <a:spAutoFit/>
          </a:bodyPr>
          <a:lstStyle/>
          <a:p>
            <a:pPr algn="just"/>
            <a:r>
              <a:rPr lang="en-GB" sz="1400" b="1" dirty="0"/>
              <a:t>Problems with the gas stove design:</a:t>
            </a:r>
          </a:p>
          <a:p>
            <a:pPr algn="just"/>
            <a:r>
              <a:rPr lang="en-US" altLang="zh-CN" sz="1200" i="1" dirty="0"/>
              <a:t>1.</a:t>
            </a:r>
            <a:r>
              <a:rPr lang="zh-CN" altLang="en-US" sz="1200" i="1" dirty="0"/>
              <a:t> </a:t>
            </a:r>
            <a:r>
              <a:rPr lang="en-GB" sz="1200" i="1" dirty="0"/>
              <a:t>Unsafe knob placement</a:t>
            </a:r>
          </a:p>
          <a:p>
            <a:pPr algn="just"/>
            <a:r>
              <a:rPr lang="en-GB" sz="1200" dirty="0"/>
              <a:t>All four control knobs are positioned on the right-hand side. During cooking, I have to reach across to the right in order to adjust the flame. If a pot is already in use, this forces me to extend my arm over a hot surface, where splattering oil could easily burn my hand. Alternatively, I need to move to the right before making adjustments, which reduces efficiency and increases the risk of accidents.</a:t>
            </a:r>
          </a:p>
          <a:p>
            <a:pPr algn="just"/>
            <a:r>
              <a:rPr lang="en-US" altLang="zh-CN" sz="1200" i="1" dirty="0"/>
              <a:t>2.</a:t>
            </a:r>
            <a:r>
              <a:rPr lang="en-GB" sz="1200" i="1" dirty="0"/>
              <a:t>Lack of burner–knob mapping</a:t>
            </a:r>
          </a:p>
          <a:p>
            <a:pPr algn="just"/>
            <a:r>
              <a:rPr lang="en-GB" sz="1200" dirty="0"/>
              <a:t>There is no clear indication of which </a:t>
            </a:r>
            <a:r>
              <a:rPr lang="en-GB" sz="1200"/>
              <a:t>knob control </a:t>
            </a:r>
            <a:r>
              <a:rPr lang="en-GB" sz="1200" dirty="0"/>
              <a:t>which burner. Each time I need to try them one by one until I find the correct one, and only then can I place a pot on it. This creates unnecessary trial-and-error and delays the cooking process.</a:t>
            </a:r>
          </a:p>
          <a:p>
            <a:pPr algn="just"/>
            <a:r>
              <a:rPr lang="en-US" altLang="zh-CN" sz="1200" i="1" dirty="0"/>
              <a:t>3.</a:t>
            </a:r>
            <a:r>
              <a:rPr lang="en-GB" sz="1200" i="1" dirty="0"/>
              <a:t>Poor flame visibility</a:t>
            </a:r>
          </a:p>
          <a:p>
            <a:pPr algn="just"/>
            <a:r>
              <a:rPr lang="en-GB" sz="1200" dirty="0"/>
              <a:t>From the user’s eye-level perspective, it is difficult to confirm the flame size when adjusting the knobs. I often need to bend down or lean over in order to check whether the flame matches my intended level, which interrupts the workflow and causes discomfort.</a:t>
            </a:r>
          </a:p>
          <a:p>
            <a:pPr algn="just"/>
            <a:endParaRPr lang="en-GB" sz="1200" dirty="0"/>
          </a:p>
          <a:p>
            <a:pPr algn="just"/>
            <a:r>
              <a:rPr lang="en-GB" sz="1400" b="1" dirty="0"/>
              <a:t>Suggested improvements:</a:t>
            </a:r>
          </a:p>
          <a:p>
            <a:pPr algn="just"/>
            <a:r>
              <a:rPr lang="en-US" altLang="zh-CN" sz="1200" i="1" dirty="0"/>
              <a:t>1.</a:t>
            </a:r>
            <a:r>
              <a:rPr lang="en-GB" sz="1200" i="1" dirty="0"/>
              <a:t>Redesign knob layout</a:t>
            </a:r>
          </a:p>
          <a:p>
            <a:pPr algn="just"/>
            <a:r>
              <a:rPr lang="en-GB" sz="1200" dirty="0"/>
              <a:t>Move the control knobs to the front panel and arrange them in a square configuration that reflects the spatial position of the burners, rather than in a straight line. This would improve intuitiveness and reduce unsafe hand movements.</a:t>
            </a:r>
          </a:p>
          <a:p>
            <a:pPr algn="just"/>
            <a:r>
              <a:rPr lang="en-US" altLang="zh-CN" sz="1200" i="1" dirty="0"/>
              <a:t>2.</a:t>
            </a:r>
            <a:r>
              <a:rPr lang="en-GB" sz="1200" i="1" dirty="0"/>
              <a:t>Provide clear feedback</a:t>
            </a:r>
          </a:p>
          <a:p>
            <a:pPr algn="just"/>
            <a:r>
              <a:rPr lang="en-GB" sz="1200" dirty="0"/>
              <a:t>Add flame-size indicators or intuitive icons around each knob. Alternatively, integrate a small reflective surface near each burner so users can see the flame size without leaning forward. This would enhance situational awareness and provide immediate feedback for successful operation.</a:t>
            </a:r>
          </a:p>
        </p:txBody>
      </p:sp>
    </p:spTree>
    <p:extLst>
      <p:ext uri="{BB962C8B-B14F-4D97-AF65-F5344CB8AC3E}">
        <p14:creationId xmlns:p14="http://schemas.microsoft.com/office/powerpoint/2010/main" val="2307846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Human Information Processing </a:t>
            </a:r>
            <a:r>
              <a:rPr lang="en-GB" sz="1600" dirty="0"/>
              <a:t>(</a:t>
            </a:r>
            <a:r>
              <a:rPr lang="en-GB" sz="1600" dirty="0" err="1"/>
              <a:t>Wickens</a:t>
            </a:r>
            <a:r>
              <a:rPr lang="en-GB" sz="1600" dirty="0"/>
              <a:t>, 1998)</a:t>
            </a:r>
          </a:p>
        </p:txBody>
      </p:sp>
      <p:grpSp>
        <p:nvGrpSpPr>
          <p:cNvPr id="5" name="Group 4" descr="model showing stimuli response paradigm. Components of the model include short-term sensory store, perception, thought, decision making, response selection and response execution. Long and short term memory influence perception and thought, decision making. Attention resource affect perception, thought/decision making, response selection and working memory. " title="Human information processing model from Wickens, 1998"/>
          <p:cNvGrpSpPr/>
          <p:nvPr/>
        </p:nvGrpSpPr>
        <p:grpSpPr>
          <a:xfrm>
            <a:off x="1908175" y="1098550"/>
            <a:ext cx="8145462" cy="5448300"/>
            <a:chOff x="1908175" y="1098550"/>
            <a:chExt cx="8145462" cy="5448300"/>
          </a:xfrm>
        </p:grpSpPr>
        <p:sp>
          <p:nvSpPr>
            <p:cNvPr id="26" name="Arc 24"/>
            <p:cNvSpPr>
              <a:spLocks/>
            </p:cNvSpPr>
            <p:nvPr/>
          </p:nvSpPr>
          <p:spPr bwMode="auto">
            <a:xfrm>
              <a:off x="5375275" y="1098550"/>
              <a:ext cx="1204913" cy="914400"/>
            </a:xfrm>
            <a:custGeom>
              <a:avLst/>
              <a:gdLst>
                <a:gd name="T0" fmla="*/ 51039393 w 28445"/>
                <a:gd name="T1" fmla="*/ 28917519 h 21600"/>
                <a:gd name="T2" fmla="*/ 0 w 28445"/>
                <a:gd name="T3" fmla="*/ 29345805 h 21600"/>
                <a:gd name="T4" fmla="*/ 25274753 w 28445"/>
                <a:gd name="T5" fmla="*/ 0 h 21600"/>
                <a:gd name="T6" fmla="*/ 0 60000 65536"/>
                <a:gd name="T7" fmla="*/ 0 60000 65536"/>
                <a:gd name="T8" fmla="*/ 0 60000 65536"/>
                <a:gd name="T9" fmla="*/ 0 w 28445"/>
                <a:gd name="T10" fmla="*/ 0 h 21600"/>
                <a:gd name="T11" fmla="*/ 28445 w 28445"/>
                <a:gd name="T12" fmla="*/ 21600 h 21600"/>
              </a:gdLst>
              <a:ahLst/>
              <a:cxnLst>
                <a:cxn ang="T6">
                  <a:pos x="T0" y="T1"/>
                </a:cxn>
                <a:cxn ang="T7">
                  <a:pos x="T2" y="T3"/>
                </a:cxn>
                <a:cxn ang="T8">
                  <a:pos x="T4" y="T5"/>
                </a:cxn>
              </a:cxnLst>
              <a:rect l="T9" t="T10" r="T11" b="T12"/>
              <a:pathLst>
                <a:path w="28445" h="21600" fill="none" extrusionOk="0">
                  <a:moveTo>
                    <a:pt x="28445" y="16136"/>
                  </a:moveTo>
                  <a:cubicBezTo>
                    <a:pt x="24490" y="19655"/>
                    <a:pt x="19380" y="21599"/>
                    <a:pt x="14086" y="21600"/>
                  </a:cubicBezTo>
                  <a:cubicBezTo>
                    <a:pt x="8916" y="21600"/>
                    <a:pt x="3918" y="19746"/>
                    <a:pt x="-1" y="16375"/>
                  </a:cubicBezTo>
                </a:path>
                <a:path w="28445" h="21600" stroke="0" extrusionOk="0">
                  <a:moveTo>
                    <a:pt x="28445" y="16136"/>
                  </a:moveTo>
                  <a:cubicBezTo>
                    <a:pt x="24490" y="19655"/>
                    <a:pt x="19380" y="21599"/>
                    <a:pt x="14086" y="21600"/>
                  </a:cubicBezTo>
                  <a:cubicBezTo>
                    <a:pt x="8916" y="21600"/>
                    <a:pt x="3918" y="19746"/>
                    <a:pt x="-1" y="16375"/>
                  </a:cubicBezTo>
                  <a:lnTo>
                    <a:pt x="14086" y="0"/>
                  </a:lnTo>
                  <a:close/>
                </a:path>
              </a:pathLst>
            </a:custGeom>
            <a:noFill/>
            <a:ln w="9525">
              <a:solidFill>
                <a:srgbClr val="000000"/>
              </a:solidFill>
              <a:round/>
              <a:headEnd/>
              <a:tailEnd/>
            </a:ln>
          </p:spPr>
          <p:txBody>
            <a:bodyPr/>
            <a:lstStyle/>
            <a:p>
              <a:endParaRPr lang="en-GB"/>
            </a:p>
          </p:txBody>
        </p:sp>
        <p:sp>
          <p:nvSpPr>
            <p:cNvPr id="6" name="Text Box 4"/>
            <p:cNvSpPr txBox="1">
              <a:spLocks noChangeArrowheads="1"/>
            </p:cNvSpPr>
            <p:nvPr/>
          </p:nvSpPr>
          <p:spPr bwMode="auto">
            <a:xfrm>
              <a:off x="5251450" y="6138863"/>
              <a:ext cx="915988" cy="407987"/>
            </a:xfrm>
            <a:prstGeom prst="rect">
              <a:avLst/>
            </a:prstGeom>
            <a:solidFill>
              <a:srgbClr val="FFFFFF"/>
            </a:solidFill>
            <a:ln w="9525">
              <a:noFill/>
              <a:miter lim="800000"/>
              <a:headEnd/>
              <a:tailEnd/>
            </a:ln>
          </p:spPr>
          <p:txBody>
            <a:bodyPr/>
            <a:lstStyle/>
            <a:p>
              <a:pPr algn="ctr" eaLnBrk="1" hangingPunct="1"/>
              <a:r>
                <a:rPr lang="en-US" sz="1200"/>
                <a:t>Feedback</a:t>
              </a:r>
              <a:endParaRPr lang="en-GB" sz="2400">
                <a:latin typeface="Times New Roman" pitchFamily="18" charset="0"/>
              </a:endParaRPr>
            </a:p>
          </p:txBody>
        </p:sp>
        <p:sp>
          <p:nvSpPr>
            <p:cNvPr id="7" name="Rectangle 5"/>
            <p:cNvSpPr>
              <a:spLocks noChangeArrowheads="1"/>
            </p:cNvSpPr>
            <p:nvPr/>
          </p:nvSpPr>
          <p:spPr bwMode="auto">
            <a:xfrm>
              <a:off x="3903663" y="4079875"/>
              <a:ext cx="2974975" cy="1828800"/>
            </a:xfrm>
            <a:prstGeom prst="rect">
              <a:avLst/>
            </a:prstGeom>
            <a:solidFill>
              <a:srgbClr val="FFFFFF"/>
            </a:solidFill>
            <a:ln w="9525">
              <a:solidFill>
                <a:srgbClr val="000000"/>
              </a:solidFill>
              <a:prstDash val="sysDot"/>
              <a:miter lim="800000"/>
              <a:headEnd/>
              <a:tailEnd/>
            </a:ln>
          </p:spPr>
          <p:txBody>
            <a:bodyPr/>
            <a:lstStyle/>
            <a:p>
              <a:endParaRPr lang="en-GB"/>
            </a:p>
          </p:txBody>
        </p:sp>
        <p:sp>
          <p:nvSpPr>
            <p:cNvPr id="8" name="Text Box 6"/>
            <p:cNvSpPr txBox="1">
              <a:spLocks noChangeArrowheads="1"/>
            </p:cNvSpPr>
            <p:nvPr/>
          </p:nvSpPr>
          <p:spPr bwMode="auto">
            <a:xfrm>
              <a:off x="1908175" y="2913063"/>
              <a:ext cx="914400" cy="407987"/>
            </a:xfrm>
            <a:prstGeom prst="rect">
              <a:avLst/>
            </a:prstGeom>
            <a:solidFill>
              <a:srgbClr val="FFFFFF"/>
            </a:solidFill>
            <a:ln w="9525">
              <a:noFill/>
              <a:miter lim="800000"/>
              <a:headEnd/>
              <a:tailEnd/>
            </a:ln>
          </p:spPr>
          <p:txBody>
            <a:bodyPr/>
            <a:lstStyle/>
            <a:p>
              <a:pPr algn="ctr" eaLnBrk="1" hangingPunct="1"/>
              <a:r>
                <a:rPr lang="en-US" sz="1200" dirty="0"/>
                <a:t>Stimuli</a:t>
              </a:r>
              <a:endParaRPr lang="en-GB" sz="2400" dirty="0">
                <a:latin typeface="Times New Roman" pitchFamily="18" charset="0"/>
              </a:endParaRPr>
            </a:p>
          </p:txBody>
        </p:sp>
        <p:sp>
          <p:nvSpPr>
            <p:cNvPr id="9" name="Line 8"/>
            <p:cNvSpPr>
              <a:spLocks noChangeShapeType="1"/>
            </p:cNvSpPr>
            <p:nvPr/>
          </p:nvSpPr>
          <p:spPr bwMode="auto">
            <a:xfrm>
              <a:off x="2825750" y="3040063"/>
              <a:ext cx="0" cy="3108325"/>
            </a:xfrm>
            <a:prstGeom prst="line">
              <a:avLst/>
            </a:prstGeom>
            <a:noFill/>
            <a:ln w="9525">
              <a:solidFill>
                <a:srgbClr val="000000"/>
              </a:solidFill>
              <a:round/>
              <a:headEnd/>
              <a:tailEnd/>
            </a:ln>
          </p:spPr>
          <p:txBody>
            <a:bodyPr/>
            <a:lstStyle/>
            <a:p>
              <a:endParaRPr lang="en-GB"/>
            </a:p>
          </p:txBody>
        </p:sp>
        <p:sp>
          <p:nvSpPr>
            <p:cNvPr id="10" name="Line 9"/>
            <p:cNvSpPr>
              <a:spLocks noChangeShapeType="1"/>
            </p:cNvSpPr>
            <p:nvPr/>
          </p:nvSpPr>
          <p:spPr bwMode="auto">
            <a:xfrm flipV="1">
              <a:off x="2844800" y="6138863"/>
              <a:ext cx="6192838" cy="0"/>
            </a:xfrm>
            <a:prstGeom prst="line">
              <a:avLst/>
            </a:prstGeom>
            <a:noFill/>
            <a:ln w="9525">
              <a:solidFill>
                <a:srgbClr val="000000"/>
              </a:solidFill>
              <a:round/>
              <a:headEnd/>
              <a:tailEnd/>
            </a:ln>
          </p:spPr>
          <p:txBody>
            <a:bodyPr/>
            <a:lstStyle/>
            <a:p>
              <a:endParaRPr lang="en-GB"/>
            </a:p>
          </p:txBody>
        </p:sp>
        <p:sp>
          <p:nvSpPr>
            <p:cNvPr id="11" name="Line 10"/>
            <p:cNvSpPr>
              <a:spLocks noChangeShapeType="1"/>
            </p:cNvSpPr>
            <p:nvPr/>
          </p:nvSpPr>
          <p:spPr bwMode="auto">
            <a:xfrm flipV="1">
              <a:off x="9109075" y="2947988"/>
              <a:ext cx="0" cy="3200400"/>
            </a:xfrm>
            <a:prstGeom prst="line">
              <a:avLst/>
            </a:prstGeom>
            <a:noFill/>
            <a:ln w="9525">
              <a:solidFill>
                <a:srgbClr val="000000"/>
              </a:solidFill>
              <a:round/>
              <a:headEnd/>
              <a:tailEnd/>
            </a:ln>
          </p:spPr>
          <p:txBody>
            <a:bodyPr/>
            <a:lstStyle/>
            <a:p>
              <a:endParaRPr lang="en-GB"/>
            </a:p>
          </p:txBody>
        </p:sp>
        <p:sp>
          <p:nvSpPr>
            <p:cNvPr id="12" name="Text Box 11"/>
            <p:cNvSpPr txBox="1">
              <a:spLocks noChangeArrowheads="1"/>
            </p:cNvSpPr>
            <p:nvPr/>
          </p:nvSpPr>
          <p:spPr bwMode="auto">
            <a:xfrm>
              <a:off x="4289425" y="5233988"/>
              <a:ext cx="1006475" cy="549275"/>
            </a:xfrm>
            <a:prstGeom prst="rect">
              <a:avLst/>
            </a:prstGeom>
            <a:solidFill>
              <a:srgbClr val="FFFFFF"/>
            </a:solidFill>
            <a:ln w="9525">
              <a:solidFill>
                <a:srgbClr val="000000"/>
              </a:solidFill>
              <a:miter lim="800000"/>
              <a:headEnd/>
              <a:tailEnd/>
            </a:ln>
          </p:spPr>
          <p:txBody>
            <a:bodyPr/>
            <a:lstStyle/>
            <a:p>
              <a:pPr algn="ctr" eaLnBrk="1" hangingPunct="1"/>
              <a:r>
                <a:rPr lang="en-US" sz="1200"/>
                <a:t>Long-term memory</a:t>
              </a:r>
              <a:endParaRPr lang="en-GB" sz="2400">
                <a:latin typeface="Times New Roman" pitchFamily="18" charset="0"/>
              </a:endParaRPr>
            </a:p>
          </p:txBody>
        </p:sp>
        <p:sp>
          <p:nvSpPr>
            <p:cNvPr id="13" name="Text Box 12"/>
            <p:cNvSpPr txBox="1">
              <a:spLocks noChangeArrowheads="1"/>
            </p:cNvSpPr>
            <p:nvPr/>
          </p:nvSpPr>
          <p:spPr bwMode="auto">
            <a:xfrm>
              <a:off x="5568950" y="4411663"/>
              <a:ext cx="1006475" cy="547687"/>
            </a:xfrm>
            <a:prstGeom prst="rect">
              <a:avLst/>
            </a:prstGeom>
            <a:solidFill>
              <a:srgbClr val="FFFFFF"/>
            </a:solidFill>
            <a:ln w="9525">
              <a:solidFill>
                <a:srgbClr val="000000"/>
              </a:solidFill>
              <a:miter lim="800000"/>
              <a:headEnd/>
              <a:tailEnd/>
            </a:ln>
          </p:spPr>
          <p:txBody>
            <a:bodyPr/>
            <a:lstStyle/>
            <a:p>
              <a:pPr algn="ctr" eaLnBrk="1" hangingPunct="1"/>
              <a:r>
                <a:rPr lang="en-US" sz="1200"/>
                <a:t>Working memory</a:t>
              </a:r>
              <a:endParaRPr lang="en-GB" sz="2400">
                <a:latin typeface="Times New Roman" pitchFamily="18" charset="0"/>
              </a:endParaRPr>
            </a:p>
          </p:txBody>
        </p:sp>
        <p:sp>
          <p:nvSpPr>
            <p:cNvPr id="14" name="Text Box 13"/>
            <p:cNvSpPr txBox="1">
              <a:spLocks noChangeArrowheads="1"/>
            </p:cNvSpPr>
            <p:nvPr/>
          </p:nvSpPr>
          <p:spPr bwMode="auto">
            <a:xfrm>
              <a:off x="4106863" y="2582863"/>
              <a:ext cx="1004887" cy="731837"/>
            </a:xfrm>
            <a:prstGeom prst="rect">
              <a:avLst/>
            </a:prstGeom>
            <a:solidFill>
              <a:srgbClr val="FFFFFF"/>
            </a:solidFill>
            <a:ln w="9525">
              <a:solidFill>
                <a:srgbClr val="000000"/>
              </a:solidFill>
              <a:miter lim="800000"/>
              <a:headEnd/>
              <a:tailEnd/>
            </a:ln>
          </p:spPr>
          <p:txBody>
            <a:bodyPr/>
            <a:lstStyle/>
            <a:p>
              <a:pPr algn="ctr" eaLnBrk="1" hangingPunct="1"/>
              <a:r>
                <a:rPr lang="en-US" sz="1200"/>
                <a:t>Perception</a:t>
              </a:r>
              <a:endParaRPr lang="en-GB" sz="2400">
                <a:latin typeface="Times New Roman" pitchFamily="18" charset="0"/>
              </a:endParaRPr>
            </a:p>
          </p:txBody>
        </p:sp>
        <p:sp>
          <p:nvSpPr>
            <p:cNvPr id="15" name="Text Box 14"/>
            <p:cNvSpPr txBox="1">
              <a:spLocks noChangeArrowheads="1"/>
            </p:cNvSpPr>
            <p:nvPr/>
          </p:nvSpPr>
          <p:spPr bwMode="auto">
            <a:xfrm>
              <a:off x="5426075" y="2754313"/>
              <a:ext cx="914400" cy="731837"/>
            </a:xfrm>
            <a:prstGeom prst="rect">
              <a:avLst/>
            </a:prstGeom>
            <a:solidFill>
              <a:srgbClr val="FFFFFF"/>
            </a:solidFill>
            <a:ln w="9525">
              <a:solidFill>
                <a:srgbClr val="000000"/>
              </a:solidFill>
              <a:miter lim="800000"/>
              <a:headEnd/>
              <a:tailEnd/>
            </a:ln>
          </p:spPr>
          <p:txBody>
            <a:bodyPr/>
            <a:lstStyle/>
            <a:p>
              <a:pPr algn="ctr" eaLnBrk="1" hangingPunct="1"/>
              <a:r>
                <a:rPr lang="en-US" sz="1200"/>
                <a:t>Thought,</a:t>
              </a:r>
            </a:p>
            <a:p>
              <a:pPr algn="ctr" eaLnBrk="1" hangingPunct="1"/>
              <a:r>
                <a:rPr lang="en-US" sz="1200"/>
                <a:t>Decision making</a:t>
              </a:r>
              <a:endParaRPr lang="en-GB" sz="2400">
                <a:latin typeface="Times New Roman" pitchFamily="18" charset="0"/>
              </a:endParaRPr>
            </a:p>
          </p:txBody>
        </p:sp>
        <p:sp>
          <p:nvSpPr>
            <p:cNvPr id="16" name="Text Box 15"/>
            <p:cNvSpPr txBox="1">
              <a:spLocks noChangeArrowheads="1"/>
            </p:cNvSpPr>
            <p:nvPr/>
          </p:nvSpPr>
          <p:spPr bwMode="auto">
            <a:xfrm>
              <a:off x="7956550" y="2582863"/>
              <a:ext cx="914400" cy="731837"/>
            </a:xfrm>
            <a:prstGeom prst="rect">
              <a:avLst/>
            </a:prstGeom>
            <a:solidFill>
              <a:srgbClr val="FFFFFF"/>
            </a:solidFill>
            <a:ln w="9525">
              <a:solidFill>
                <a:srgbClr val="000000"/>
              </a:solidFill>
              <a:miter lim="800000"/>
              <a:headEnd/>
              <a:tailEnd/>
            </a:ln>
          </p:spPr>
          <p:txBody>
            <a:bodyPr/>
            <a:lstStyle/>
            <a:p>
              <a:pPr algn="ctr" eaLnBrk="1" hangingPunct="1"/>
              <a:r>
                <a:rPr lang="en-US" sz="1200" dirty="0"/>
                <a:t>Response execution</a:t>
              </a:r>
              <a:endParaRPr lang="en-GB" sz="2400" dirty="0">
                <a:latin typeface="Times New Roman" pitchFamily="18" charset="0"/>
              </a:endParaRPr>
            </a:p>
          </p:txBody>
        </p:sp>
        <p:sp>
          <p:nvSpPr>
            <p:cNvPr id="17" name="Text Box 16"/>
            <p:cNvSpPr txBox="1">
              <a:spLocks noChangeArrowheads="1"/>
            </p:cNvSpPr>
            <p:nvPr/>
          </p:nvSpPr>
          <p:spPr bwMode="auto">
            <a:xfrm>
              <a:off x="3100388" y="1851025"/>
              <a:ext cx="914400" cy="731838"/>
            </a:xfrm>
            <a:prstGeom prst="rect">
              <a:avLst/>
            </a:prstGeom>
            <a:solidFill>
              <a:srgbClr val="FFFFFF"/>
            </a:solidFill>
            <a:ln w="9525">
              <a:noFill/>
              <a:miter lim="800000"/>
              <a:headEnd/>
              <a:tailEnd/>
            </a:ln>
          </p:spPr>
          <p:txBody>
            <a:bodyPr/>
            <a:lstStyle/>
            <a:p>
              <a:pPr algn="ctr" eaLnBrk="1" hangingPunct="1"/>
              <a:r>
                <a:rPr lang="en-US" sz="1200"/>
                <a:t>Short-term sensory store</a:t>
              </a:r>
              <a:endParaRPr lang="en-GB" sz="2400">
                <a:latin typeface="Times New Roman" pitchFamily="18" charset="0"/>
              </a:endParaRPr>
            </a:p>
          </p:txBody>
        </p:sp>
        <p:sp>
          <p:nvSpPr>
            <p:cNvPr id="18" name="Text Box 17"/>
            <p:cNvSpPr txBox="1">
              <a:spLocks noChangeArrowheads="1"/>
            </p:cNvSpPr>
            <p:nvPr/>
          </p:nvSpPr>
          <p:spPr bwMode="auto">
            <a:xfrm>
              <a:off x="3192463" y="2490788"/>
              <a:ext cx="639762" cy="1096962"/>
            </a:xfrm>
            <a:prstGeom prst="rect">
              <a:avLst/>
            </a:prstGeom>
            <a:solidFill>
              <a:srgbClr val="FFFFFF"/>
            </a:solidFill>
            <a:ln w="9525">
              <a:solidFill>
                <a:srgbClr val="000000"/>
              </a:solidFill>
              <a:miter lim="800000"/>
              <a:headEnd/>
              <a:tailEnd/>
            </a:ln>
          </p:spPr>
          <p:txBody>
            <a:bodyPr/>
            <a:lstStyle/>
            <a:p>
              <a:pPr eaLnBrk="1" hangingPunct="1"/>
              <a:endParaRPr lang="en-GB" sz="2400">
                <a:latin typeface="Times New Roman" pitchFamily="18" charset="0"/>
              </a:endParaRPr>
            </a:p>
          </p:txBody>
        </p:sp>
        <p:sp>
          <p:nvSpPr>
            <p:cNvPr id="19" name="Text Box 18"/>
            <p:cNvSpPr txBox="1">
              <a:spLocks noChangeArrowheads="1"/>
            </p:cNvSpPr>
            <p:nvPr/>
          </p:nvSpPr>
          <p:spPr bwMode="auto">
            <a:xfrm>
              <a:off x="5348288" y="1485900"/>
              <a:ext cx="1096962" cy="457200"/>
            </a:xfrm>
            <a:prstGeom prst="rect">
              <a:avLst/>
            </a:prstGeom>
            <a:solidFill>
              <a:srgbClr val="FFFFFF"/>
            </a:solidFill>
            <a:ln w="9525">
              <a:noFill/>
              <a:miter lim="800000"/>
              <a:headEnd/>
              <a:tailEnd/>
            </a:ln>
          </p:spPr>
          <p:txBody>
            <a:bodyPr/>
            <a:lstStyle/>
            <a:p>
              <a:pPr algn="ctr" eaLnBrk="1" hangingPunct="1"/>
              <a:r>
                <a:rPr lang="en-US" sz="1200" dirty="0"/>
                <a:t>Attention resources</a:t>
              </a:r>
              <a:endParaRPr lang="en-GB" sz="2400" dirty="0">
                <a:latin typeface="Times New Roman" pitchFamily="18" charset="0"/>
              </a:endParaRPr>
            </a:p>
          </p:txBody>
        </p:sp>
        <p:sp>
          <p:nvSpPr>
            <p:cNvPr id="20" name="Line 19"/>
            <p:cNvSpPr>
              <a:spLocks noChangeShapeType="1"/>
            </p:cNvSpPr>
            <p:nvPr/>
          </p:nvSpPr>
          <p:spPr bwMode="auto">
            <a:xfrm>
              <a:off x="5724525" y="1393825"/>
              <a:ext cx="457200" cy="0"/>
            </a:xfrm>
            <a:prstGeom prst="line">
              <a:avLst/>
            </a:prstGeom>
            <a:noFill/>
            <a:ln w="9525">
              <a:solidFill>
                <a:srgbClr val="000000"/>
              </a:solidFill>
              <a:round/>
              <a:headEnd/>
              <a:tailEnd/>
            </a:ln>
          </p:spPr>
          <p:txBody>
            <a:bodyPr/>
            <a:lstStyle/>
            <a:p>
              <a:endParaRPr lang="en-GB"/>
            </a:p>
          </p:txBody>
        </p:sp>
        <p:sp>
          <p:nvSpPr>
            <p:cNvPr id="22" name="Line 20"/>
            <p:cNvSpPr>
              <a:spLocks noChangeShapeType="1"/>
            </p:cNvSpPr>
            <p:nvPr/>
          </p:nvSpPr>
          <p:spPr bwMode="auto">
            <a:xfrm flipH="1">
              <a:off x="5440363" y="1393825"/>
              <a:ext cx="274637" cy="92075"/>
            </a:xfrm>
            <a:prstGeom prst="line">
              <a:avLst/>
            </a:prstGeom>
            <a:noFill/>
            <a:ln w="9525">
              <a:solidFill>
                <a:srgbClr val="000000"/>
              </a:solidFill>
              <a:round/>
              <a:headEnd/>
              <a:tailEnd/>
            </a:ln>
          </p:spPr>
          <p:txBody>
            <a:bodyPr/>
            <a:lstStyle/>
            <a:p>
              <a:endParaRPr lang="en-GB"/>
            </a:p>
          </p:txBody>
        </p:sp>
        <p:sp>
          <p:nvSpPr>
            <p:cNvPr id="23" name="Line 21"/>
            <p:cNvSpPr>
              <a:spLocks noChangeShapeType="1"/>
            </p:cNvSpPr>
            <p:nvPr/>
          </p:nvSpPr>
          <p:spPr bwMode="auto">
            <a:xfrm>
              <a:off x="6172200" y="1393825"/>
              <a:ext cx="273050" cy="92075"/>
            </a:xfrm>
            <a:prstGeom prst="line">
              <a:avLst/>
            </a:prstGeom>
            <a:noFill/>
            <a:ln w="9525">
              <a:solidFill>
                <a:srgbClr val="000000"/>
              </a:solidFill>
              <a:round/>
              <a:headEnd/>
              <a:tailEnd/>
            </a:ln>
          </p:spPr>
          <p:txBody>
            <a:bodyPr/>
            <a:lstStyle/>
            <a:p>
              <a:endParaRPr lang="en-GB"/>
            </a:p>
          </p:txBody>
        </p:sp>
        <p:sp>
          <p:nvSpPr>
            <p:cNvPr id="24" name="Line 22"/>
            <p:cNvSpPr>
              <a:spLocks noChangeShapeType="1"/>
            </p:cNvSpPr>
            <p:nvPr/>
          </p:nvSpPr>
          <p:spPr bwMode="auto">
            <a:xfrm flipH="1">
              <a:off x="5348288" y="1485900"/>
              <a:ext cx="92075" cy="306388"/>
            </a:xfrm>
            <a:prstGeom prst="line">
              <a:avLst/>
            </a:prstGeom>
            <a:noFill/>
            <a:ln w="9525">
              <a:solidFill>
                <a:srgbClr val="000000"/>
              </a:solidFill>
              <a:round/>
              <a:headEnd/>
              <a:tailEnd/>
            </a:ln>
          </p:spPr>
          <p:txBody>
            <a:bodyPr/>
            <a:lstStyle/>
            <a:p>
              <a:endParaRPr lang="en-GB"/>
            </a:p>
          </p:txBody>
        </p:sp>
        <p:sp>
          <p:nvSpPr>
            <p:cNvPr id="25" name="Line 23"/>
            <p:cNvSpPr>
              <a:spLocks noChangeShapeType="1"/>
            </p:cNvSpPr>
            <p:nvPr/>
          </p:nvSpPr>
          <p:spPr bwMode="auto">
            <a:xfrm>
              <a:off x="6445250" y="1485900"/>
              <a:ext cx="80963" cy="306388"/>
            </a:xfrm>
            <a:prstGeom prst="line">
              <a:avLst/>
            </a:prstGeom>
            <a:noFill/>
            <a:ln w="9525">
              <a:solidFill>
                <a:srgbClr val="000000"/>
              </a:solidFill>
              <a:round/>
              <a:headEnd/>
              <a:tailEnd/>
            </a:ln>
          </p:spPr>
          <p:txBody>
            <a:bodyPr/>
            <a:lstStyle/>
            <a:p>
              <a:endParaRPr lang="en-GB"/>
            </a:p>
          </p:txBody>
        </p:sp>
        <p:sp>
          <p:nvSpPr>
            <p:cNvPr id="27" name="Line 25"/>
            <p:cNvSpPr>
              <a:spLocks noChangeShapeType="1"/>
            </p:cNvSpPr>
            <p:nvPr/>
          </p:nvSpPr>
          <p:spPr bwMode="auto">
            <a:xfrm>
              <a:off x="6588125" y="1790700"/>
              <a:ext cx="0" cy="198438"/>
            </a:xfrm>
            <a:prstGeom prst="line">
              <a:avLst/>
            </a:prstGeom>
            <a:noFill/>
            <a:ln w="9525">
              <a:solidFill>
                <a:srgbClr val="000000"/>
              </a:solidFill>
              <a:round/>
              <a:headEnd/>
              <a:tailEnd/>
            </a:ln>
          </p:spPr>
          <p:txBody>
            <a:bodyPr/>
            <a:lstStyle/>
            <a:p>
              <a:endParaRPr lang="en-GB"/>
            </a:p>
          </p:txBody>
        </p:sp>
        <p:sp>
          <p:nvSpPr>
            <p:cNvPr id="28" name="Line 26"/>
            <p:cNvSpPr>
              <a:spLocks noChangeShapeType="1"/>
            </p:cNvSpPr>
            <p:nvPr/>
          </p:nvSpPr>
          <p:spPr bwMode="auto">
            <a:xfrm>
              <a:off x="5402263" y="1819275"/>
              <a:ext cx="0" cy="180975"/>
            </a:xfrm>
            <a:prstGeom prst="line">
              <a:avLst/>
            </a:prstGeom>
            <a:noFill/>
            <a:ln w="9525">
              <a:solidFill>
                <a:srgbClr val="000000"/>
              </a:solidFill>
              <a:round/>
              <a:headEnd/>
              <a:tailEnd/>
            </a:ln>
          </p:spPr>
          <p:txBody>
            <a:bodyPr/>
            <a:lstStyle/>
            <a:p>
              <a:endParaRPr lang="en-GB"/>
            </a:p>
          </p:txBody>
        </p:sp>
        <p:sp>
          <p:nvSpPr>
            <p:cNvPr id="29" name="Line 27"/>
            <p:cNvSpPr>
              <a:spLocks noChangeShapeType="1"/>
            </p:cNvSpPr>
            <p:nvPr/>
          </p:nvSpPr>
          <p:spPr bwMode="auto">
            <a:xfrm flipH="1">
              <a:off x="4611688" y="2000250"/>
              <a:ext cx="811212" cy="0"/>
            </a:xfrm>
            <a:prstGeom prst="line">
              <a:avLst/>
            </a:prstGeom>
            <a:noFill/>
            <a:ln w="9525">
              <a:solidFill>
                <a:srgbClr val="000000"/>
              </a:solidFill>
              <a:round/>
              <a:headEnd/>
              <a:tailEnd/>
            </a:ln>
          </p:spPr>
          <p:txBody>
            <a:bodyPr/>
            <a:lstStyle/>
            <a:p>
              <a:endParaRPr lang="en-GB"/>
            </a:p>
          </p:txBody>
        </p:sp>
        <p:sp>
          <p:nvSpPr>
            <p:cNvPr id="30" name="Line 28"/>
            <p:cNvSpPr>
              <a:spLocks noChangeShapeType="1"/>
            </p:cNvSpPr>
            <p:nvPr/>
          </p:nvSpPr>
          <p:spPr bwMode="auto">
            <a:xfrm>
              <a:off x="6596063" y="2000250"/>
              <a:ext cx="541337" cy="0"/>
            </a:xfrm>
            <a:prstGeom prst="line">
              <a:avLst/>
            </a:prstGeom>
            <a:noFill/>
            <a:ln w="9525">
              <a:solidFill>
                <a:srgbClr val="000000"/>
              </a:solidFill>
              <a:round/>
              <a:headEnd/>
              <a:tailEnd/>
            </a:ln>
          </p:spPr>
          <p:txBody>
            <a:bodyPr/>
            <a:lstStyle/>
            <a:p>
              <a:endParaRPr lang="en-GB"/>
            </a:p>
          </p:txBody>
        </p:sp>
        <p:sp>
          <p:nvSpPr>
            <p:cNvPr id="31" name="Line 29"/>
            <p:cNvSpPr>
              <a:spLocks noChangeShapeType="1"/>
            </p:cNvSpPr>
            <p:nvPr/>
          </p:nvSpPr>
          <p:spPr bwMode="auto">
            <a:xfrm>
              <a:off x="4611688" y="2000250"/>
              <a:ext cx="0" cy="360363"/>
            </a:xfrm>
            <a:prstGeom prst="line">
              <a:avLst/>
            </a:prstGeom>
            <a:noFill/>
            <a:ln w="9525">
              <a:solidFill>
                <a:srgbClr val="000000"/>
              </a:solidFill>
              <a:round/>
              <a:headEnd/>
              <a:tailEnd/>
            </a:ln>
          </p:spPr>
          <p:txBody>
            <a:bodyPr/>
            <a:lstStyle/>
            <a:p>
              <a:endParaRPr lang="en-GB"/>
            </a:p>
          </p:txBody>
        </p:sp>
        <p:sp>
          <p:nvSpPr>
            <p:cNvPr id="32" name="Line 30"/>
            <p:cNvSpPr>
              <a:spLocks noChangeShapeType="1"/>
            </p:cNvSpPr>
            <p:nvPr/>
          </p:nvSpPr>
          <p:spPr bwMode="auto">
            <a:xfrm flipV="1">
              <a:off x="4702175" y="2089150"/>
              <a:ext cx="0" cy="271463"/>
            </a:xfrm>
            <a:prstGeom prst="line">
              <a:avLst/>
            </a:prstGeom>
            <a:noFill/>
            <a:ln w="9525">
              <a:solidFill>
                <a:srgbClr val="000000"/>
              </a:solidFill>
              <a:round/>
              <a:headEnd/>
              <a:tailEnd/>
            </a:ln>
          </p:spPr>
          <p:txBody>
            <a:bodyPr/>
            <a:lstStyle/>
            <a:p>
              <a:endParaRPr lang="en-GB"/>
            </a:p>
          </p:txBody>
        </p:sp>
        <p:sp>
          <p:nvSpPr>
            <p:cNvPr id="33" name="Line 31"/>
            <p:cNvSpPr>
              <a:spLocks noChangeShapeType="1"/>
            </p:cNvSpPr>
            <p:nvPr/>
          </p:nvSpPr>
          <p:spPr bwMode="auto">
            <a:xfrm>
              <a:off x="4702175" y="2089150"/>
              <a:ext cx="720725" cy="0"/>
            </a:xfrm>
            <a:prstGeom prst="line">
              <a:avLst/>
            </a:prstGeom>
            <a:noFill/>
            <a:ln w="9525">
              <a:solidFill>
                <a:srgbClr val="000000"/>
              </a:solidFill>
              <a:round/>
              <a:headEnd/>
              <a:tailEnd/>
            </a:ln>
          </p:spPr>
          <p:txBody>
            <a:bodyPr/>
            <a:lstStyle/>
            <a:p>
              <a:endParaRPr lang="en-GB"/>
            </a:p>
          </p:txBody>
        </p:sp>
        <p:sp>
          <p:nvSpPr>
            <p:cNvPr id="34" name="Line 32"/>
            <p:cNvSpPr>
              <a:spLocks noChangeShapeType="1"/>
            </p:cNvSpPr>
            <p:nvPr/>
          </p:nvSpPr>
          <p:spPr bwMode="auto">
            <a:xfrm flipH="1">
              <a:off x="4432300" y="2360613"/>
              <a:ext cx="179388" cy="0"/>
            </a:xfrm>
            <a:prstGeom prst="line">
              <a:avLst/>
            </a:prstGeom>
            <a:noFill/>
            <a:ln w="9525">
              <a:solidFill>
                <a:srgbClr val="000000"/>
              </a:solidFill>
              <a:round/>
              <a:headEnd/>
              <a:tailEnd/>
            </a:ln>
          </p:spPr>
          <p:txBody>
            <a:bodyPr/>
            <a:lstStyle/>
            <a:p>
              <a:endParaRPr lang="en-GB"/>
            </a:p>
          </p:txBody>
        </p:sp>
        <p:sp>
          <p:nvSpPr>
            <p:cNvPr id="35" name="Line 33"/>
            <p:cNvSpPr>
              <a:spLocks noChangeShapeType="1"/>
            </p:cNvSpPr>
            <p:nvPr/>
          </p:nvSpPr>
          <p:spPr bwMode="auto">
            <a:xfrm>
              <a:off x="4432300" y="2360613"/>
              <a:ext cx="179388" cy="179387"/>
            </a:xfrm>
            <a:prstGeom prst="line">
              <a:avLst/>
            </a:prstGeom>
            <a:noFill/>
            <a:ln w="9525">
              <a:solidFill>
                <a:srgbClr val="000000"/>
              </a:solidFill>
              <a:round/>
              <a:headEnd/>
              <a:tailEnd/>
            </a:ln>
          </p:spPr>
          <p:txBody>
            <a:bodyPr/>
            <a:lstStyle/>
            <a:p>
              <a:endParaRPr lang="en-GB"/>
            </a:p>
          </p:txBody>
        </p:sp>
        <p:sp>
          <p:nvSpPr>
            <p:cNvPr id="36" name="Line 34"/>
            <p:cNvSpPr>
              <a:spLocks noChangeShapeType="1"/>
            </p:cNvSpPr>
            <p:nvPr/>
          </p:nvSpPr>
          <p:spPr bwMode="auto">
            <a:xfrm flipV="1">
              <a:off x="4611688" y="2360613"/>
              <a:ext cx="180975" cy="179387"/>
            </a:xfrm>
            <a:prstGeom prst="line">
              <a:avLst/>
            </a:prstGeom>
            <a:noFill/>
            <a:ln w="9525">
              <a:solidFill>
                <a:srgbClr val="000000"/>
              </a:solidFill>
              <a:round/>
              <a:headEnd/>
              <a:tailEnd/>
            </a:ln>
          </p:spPr>
          <p:txBody>
            <a:bodyPr/>
            <a:lstStyle/>
            <a:p>
              <a:endParaRPr lang="en-GB"/>
            </a:p>
          </p:txBody>
        </p:sp>
        <p:sp>
          <p:nvSpPr>
            <p:cNvPr id="37" name="Line 35"/>
            <p:cNvSpPr>
              <a:spLocks noChangeShapeType="1"/>
            </p:cNvSpPr>
            <p:nvPr/>
          </p:nvSpPr>
          <p:spPr bwMode="auto">
            <a:xfrm flipH="1">
              <a:off x="4702175" y="2360613"/>
              <a:ext cx="90488" cy="0"/>
            </a:xfrm>
            <a:prstGeom prst="line">
              <a:avLst/>
            </a:prstGeom>
            <a:noFill/>
            <a:ln w="9525">
              <a:solidFill>
                <a:srgbClr val="000000"/>
              </a:solidFill>
              <a:round/>
              <a:headEnd/>
              <a:tailEnd/>
            </a:ln>
          </p:spPr>
          <p:txBody>
            <a:bodyPr/>
            <a:lstStyle/>
            <a:p>
              <a:endParaRPr lang="en-GB"/>
            </a:p>
          </p:txBody>
        </p:sp>
        <p:sp>
          <p:nvSpPr>
            <p:cNvPr id="38" name="Line 36"/>
            <p:cNvSpPr>
              <a:spLocks noChangeShapeType="1"/>
            </p:cNvSpPr>
            <p:nvPr/>
          </p:nvSpPr>
          <p:spPr bwMode="auto">
            <a:xfrm flipH="1">
              <a:off x="5199063" y="2089150"/>
              <a:ext cx="223837" cy="450850"/>
            </a:xfrm>
            <a:prstGeom prst="line">
              <a:avLst/>
            </a:prstGeom>
            <a:noFill/>
            <a:ln w="9525">
              <a:solidFill>
                <a:srgbClr val="000000"/>
              </a:solidFill>
              <a:round/>
              <a:headEnd/>
              <a:tailEnd/>
            </a:ln>
          </p:spPr>
          <p:txBody>
            <a:bodyPr/>
            <a:lstStyle/>
            <a:p>
              <a:endParaRPr lang="en-GB"/>
            </a:p>
          </p:txBody>
        </p:sp>
        <p:sp>
          <p:nvSpPr>
            <p:cNvPr id="39" name="Line 37"/>
            <p:cNvSpPr>
              <a:spLocks noChangeShapeType="1"/>
            </p:cNvSpPr>
            <p:nvPr/>
          </p:nvSpPr>
          <p:spPr bwMode="auto">
            <a:xfrm>
              <a:off x="5200650" y="2540000"/>
              <a:ext cx="0" cy="1082675"/>
            </a:xfrm>
            <a:prstGeom prst="line">
              <a:avLst/>
            </a:prstGeom>
            <a:noFill/>
            <a:ln w="9525">
              <a:solidFill>
                <a:srgbClr val="000000"/>
              </a:solidFill>
              <a:round/>
              <a:headEnd/>
              <a:tailEnd/>
            </a:ln>
          </p:spPr>
          <p:txBody>
            <a:bodyPr/>
            <a:lstStyle/>
            <a:p>
              <a:endParaRPr lang="en-GB"/>
            </a:p>
          </p:txBody>
        </p:sp>
        <p:sp>
          <p:nvSpPr>
            <p:cNvPr id="40" name="Line 38"/>
            <p:cNvSpPr>
              <a:spLocks noChangeShapeType="1"/>
            </p:cNvSpPr>
            <p:nvPr/>
          </p:nvSpPr>
          <p:spPr bwMode="auto">
            <a:xfrm>
              <a:off x="5203825" y="3608388"/>
              <a:ext cx="528638" cy="0"/>
            </a:xfrm>
            <a:prstGeom prst="line">
              <a:avLst/>
            </a:prstGeom>
            <a:noFill/>
            <a:ln w="9525">
              <a:solidFill>
                <a:srgbClr val="000000"/>
              </a:solidFill>
              <a:round/>
              <a:headEnd/>
              <a:tailEnd/>
            </a:ln>
          </p:spPr>
          <p:txBody>
            <a:bodyPr/>
            <a:lstStyle/>
            <a:p>
              <a:endParaRPr lang="en-GB"/>
            </a:p>
          </p:txBody>
        </p:sp>
        <p:sp>
          <p:nvSpPr>
            <p:cNvPr id="41" name="Line 39"/>
            <p:cNvSpPr>
              <a:spLocks noChangeShapeType="1"/>
            </p:cNvSpPr>
            <p:nvPr/>
          </p:nvSpPr>
          <p:spPr bwMode="auto">
            <a:xfrm>
              <a:off x="5732463" y="3608388"/>
              <a:ext cx="0" cy="704850"/>
            </a:xfrm>
            <a:prstGeom prst="line">
              <a:avLst/>
            </a:prstGeom>
            <a:noFill/>
            <a:ln w="9525">
              <a:solidFill>
                <a:srgbClr val="000000"/>
              </a:solidFill>
              <a:round/>
              <a:headEnd/>
              <a:tailEnd/>
            </a:ln>
          </p:spPr>
          <p:txBody>
            <a:bodyPr/>
            <a:lstStyle/>
            <a:p>
              <a:endParaRPr lang="en-GB"/>
            </a:p>
          </p:txBody>
        </p:sp>
        <p:sp>
          <p:nvSpPr>
            <p:cNvPr id="42" name="Line 40"/>
            <p:cNvSpPr>
              <a:spLocks noChangeShapeType="1"/>
            </p:cNvSpPr>
            <p:nvPr/>
          </p:nvSpPr>
          <p:spPr bwMode="auto">
            <a:xfrm flipH="1">
              <a:off x="5667375" y="4313238"/>
              <a:ext cx="65088" cy="0"/>
            </a:xfrm>
            <a:prstGeom prst="line">
              <a:avLst/>
            </a:prstGeom>
            <a:noFill/>
            <a:ln w="9525">
              <a:solidFill>
                <a:srgbClr val="000000"/>
              </a:solidFill>
              <a:round/>
              <a:headEnd/>
              <a:tailEnd/>
            </a:ln>
          </p:spPr>
          <p:txBody>
            <a:bodyPr/>
            <a:lstStyle/>
            <a:p>
              <a:endParaRPr lang="en-GB"/>
            </a:p>
          </p:txBody>
        </p:sp>
        <p:sp>
          <p:nvSpPr>
            <p:cNvPr id="43" name="Line 41"/>
            <p:cNvSpPr>
              <a:spLocks noChangeShapeType="1"/>
            </p:cNvSpPr>
            <p:nvPr/>
          </p:nvSpPr>
          <p:spPr bwMode="auto">
            <a:xfrm>
              <a:off x="5667375" y="4313238"/>
              <a:ext cx="87313" cy="109537"/>
            </a:xfrm>
            <a:prstGeom prst="line">
              <a:avLst/>
            </a:prstGeom>
            <a:noFill/>
            <a:ln w="9525">
              <a:solidFill>
                <a:srgbClr val="000000"/>
              </a:solidFill>
              <a:round/>
              <a:headEnd/>
              <a:tailEnd/>
            </a:ln>
          </p:spPr>
          <p:txBody>
            <a:bodyPr/>
            <a:lstStyle/>
            <a:p>
              <a:endParaRPr lang="en-GB"/>
            </a:p>
          </p:txBody>
        </p:sp>
        <p:sp>
          <p:nvSpPr>
            <p:cNvPr id="44" name="Line 42"/>
            <p:cNvSpPr>
              <a:spLocks noChangeShapeType="1"/>
            </p:cNvSpPr>
            <p:nvPr/>
          </p:nvSpPr>
          <p:spPr bwMode="auto">
            <a:xfrm flipV="1">
              <a:off x="5754688" y="4313238"/>
              <a:ext cx="109537" cy="109537"/>
            </a:xfrm>
            <a:prstGeom prst="line">
              <a:avLst/>
            </a:prstGeom>
            <a:noFill/>
            <a:ln w="9525">
              <a:solidFill>
                <a:srgbClr val="000000"/>
              </a:solidFill>
              <a:round/>
              <a:headEnd/>
              <a:tailEnd/>
            </a:ln>
          </p:spPr>
          <p:txBody>
            <a:bodyPr/>
            <a:lstStyle/>
            <a:p>
              <a:endParaRPr lang="en-GB"/>
            </a:p>
          </p:txBody>
        </p:sp>
        <p:sp>
          <p:nvSpPr>
            <p:cNvPr id="45" name="Line 43"/>
            <p:cNvSpPr>
              <a:spLocks noChangeShapeType="1"/>
            </p:cNvSpPr>
            <p:nvPr/>
          </p:nvSpPr>
          <p:spPr bwMode="auto">
            <a:xfrm flipH="1">
              <a:off x="5799138" y="4313238"/>
              <a:ext cx="65087" cy="0"/>
            </a:xfrm>
            <a:prstGeom prst="line">
              <a:avLst/>
            </a:prstGeom>
            <a:noFill/>
            <a:ln w="9525">
              <a:solidFill>
                <a:srgbClr val="000000"/>
              </a:solidFill>
              <a:round/>
              <a:headEnd/>
              <a:tailEnd/>
            </a:ln>
          </p:spPr>
          <p:txBody>
            <a:bodyPr/>
            <a:lstStyle/>
            <a:p>
              <a:endParaRPr lang="en-GB"/>
            </a:p>
          </p:txBody>
        </p:sp>
        <p:sp>
          <p:nvSpPr>
            <p:cNvPr id="46" name="Line 44"/>
            <p:cNvSpPr>
              <a:spLocks noChangeShapeType="1"/>
            </p:cNvSpPr>
            <p:nvPr/>
          </p:nvSpPr>
          <p:spPr bwMode="auto">
            <a:xfrm flipV="1">
              <a:off x="5799138" y="3519488"/>
              <a:ext cx="0" cy="793750"/>
            </a:xfrm>
            <a:prstGeom prst="line">
              <a:avLst/>
            </a:prstGeom>
            <a:noFill/>
            <a:ln w="9525">
              <a:solidFill>
                <a:srgbClr val="000000"/>
              </a:solidFill>
              <a:round/>
              <a:headEnd/>
              <a:tailEnd/>
            </a:ln>
          </p:spPr>
          <p:txBody>
            <a:bodyPr/>
            <a:lstStyle/>
            <a:p>
              <a:endParaRPr lang="en-GB"/>
            </a:p>
          </p:txBody>
        </p:sp>
        <p:sp>
          <p:nvSpPr>
            <p:cNvPr id="47" name="Line 45"/>
            <p:cNvSpPr>
              <a:spLocks noChangeShapeType="1"/>
            </p:cNvSpPr>
            <p:nvPr/>
          </p:nvSpPr>
          <p:spPr bwMode="auto">
            <a:xfrm flipH="1">
              <a:off x="5292725" y="3519488"/>
              <a:ext cx="506413" cy="0"/>
            </a:xfrm>
            <a:prstGeom prst="line">
              <a:avLst/>
            </a:prstGeom>
            <a:noFill/>
            <a:ln w="9525">
              <a:solidFill>
                <a:srgbClr val="000000"/>
              </a:solidFill>
              <a:round/>
              <a:headEnd/>
              <a:tailEnd/>
            </a:ln>
          </p:spPr>
          <p:txBody>
            <a:bodyPr/>
            <a:lstStyle/>
            <a:p>
              <a:endParaRPr lang="en-GB"/>
            </a:p>
          </p:txBody>
        </p:sp>
        <p:sp>
          <p:nvSpPr>
            <p:cNvPr id="48" name="Line 46"/>
            <p:cNvSpPr>
              <a:spLocks noChangeShapeType="1"/>
            </p:cNvSpPr>
            <p:nvPr/>
          </p:nvSpPr>
          <p:spPr bwMode="auto">
            <a:xfrm flipV="1">
              <a:off x="5292725" y="2528888"/>
              <a:ext cx="0" cy="990600"/>
            </a:xfrm>
            <a:prstGeom prst="line">
              <a:avLst/>
            </a:prstGeom>
            <a:noFill/>
            <a:ln w="9525">
              <a:solidFill>
                <a:srgbClr val="000000"/>
              </a:solidFill>
              <a:round/>
              <a:headEnd/>
              <a:tailEnd/>
            </a:ln>
          </p:spPr>
          <p:txBody>
            <a:bodyPr/>
            <a:lstStyle/>
            <a:p>
              <a:endParaRPr lang="en-GB"/>
            </a:p>
          </p:txBody>
        </p:sp>
        <p:sp>
          <p:nvSpPr>
            <p:cNvPr id="49" name="Line 47"/>
            <p:cNvSpPr>
              <a:spLocks noChangeShapeType="1"/>
            </p:cNvSpPr>
            <p:nvPr/>
          </p:nvSpPr>
          <p:spPr bwMode="auto">
            <a:xfrm flipV="1">
              <a:off x="5292725" y="2087563"/>
              <a:ext cx="196850" cy="419100"/>
            </a:xfrm>
            <a:prstGeom prst="line">
              <a:avLst/>
            </a:prstGeom>
            <a:noFill/>
            <a:ln w="9525">
              <a:solidFill>
                <a:srgbClr val="000000"/>
              </a:solidFill>
              <a:round/>
              <a:headEnd/>
              <a:tailEnd/>
            </a:ln>
          </p:spPr>
          <p:txBody>
            <a:bodyPr/>
            <a:lstStyle/>
            <a:p>
              <a:endParaRPr lang="en-GB"/>
            </a:p>
          </p:txBody>
        </p:sp>
        <p:sp>
          <p:nvSpPr>
            <p:cNvPr id="50" name="Line 48"/>
            <p:cNvSpPr>
              <a:spLocks noChangeShapeType="1"/>
            </p:cNvSpPr>
            <p:nvPr/>
          </p:nvSpPr>
          <p:spPr bwMode="auto">
            <a:xfrm>
              <a:off x="5489575" y="2087563"/>
              <a:ext cx="298450" cy="111125"/>
            </a:xfrm>
            <a:prstGeom prst="line">
              <a:avLst/>
            </a:prstGeom>
            <a:noFill/>
            <a:ln w="9525">
              <a:solidFill>
                <a:srgbClr val="000000"/>
              </a:solidFill>
              <a:round/>
              <a:headEnd/>
              <a:tailEnd/>
            </a:ln>
          </p:spPr>
          <p:txBody>
            <a:bodyPr/>
            <a:lstStyle/>
            <a:p>
              <a:endParaRPr lang="en-GB"/>
            </a:p>
          </p:txBody>
        </p:sp>
        <p:sp>
          <p:nvSpPr>
            <p:cNvPr id="51" name="Line 49"/>
            <p:cNvSpPr>
              <a:spLocks noChangeShapeType="1"/>
            </p:cNvSpPr>
            <p:nvPr/>
          </p:nvSpPr>
          <p:spPr bwMode="auto">
            <a:xfrm>
              <a:off x="5788025" y="2198688"/>
              <a:ext cx="0" cy="285750"/>
            </a:xfrm>
            <a:prstGeom prst="line">
              <a:avLst/>
            </a:prstGeom>
            <a:noFill/>
            <a:ln w="9525">
              <a:solidFill>
                <a:srgbClr val="000000"/>
              </a:solidFill>
              <a:round/>
              <a:headEnd/>
              <a:tailEnd/>
            </a:ln>
          </p:spPr>
          <p:txBody>
            <a:bodyPr/>
            <a:lstStyle/>
            <a:p>
              <a:endParaRPr lang="en-GB"/>
            </a:p>
          </p:txBody>
        </p:sp>
        <p:sp>
          <p:nvSpPr>
            <p:cNvPr id="52" name="Line 50"/>
            <p:cNvSpPr>
              <a:spLocks noChangeShapeType="1"/>
            </p:cNvSpPr>
            <p:nvPr/>
          </p:nvSpPr>
          <p:spPr bwMode="auto">
            <a:xfrm flipH="1">
              <a:off x="5676900" y="2484438"/>
              <a:ext cx="111125" cy="0"/>
            </a:xfrm>
            <a:prstGeom prst="line">
              <a:avLst/>
            </a:prstGeom>
            <a:noFill/>
            <a:ln w="9525">
              <a:solidFill>
                <a:srgbClr val="000000"/>
              </a:solidFill>
              <a:round/>
              <a:headEnd/>
              <a:tailEnd/>
            </a:ln>
          </p:spPr>
          <p:txBody>
            <a:bodyPr/>
            <a:lstStyle/>
            <a:p>
              <a:endParaRPr lang="en-GB"/>
            </a:p>
          </p:txBody>
        </p:sp>
        <p:sp>
          <p:nvSpPr>
            <p:cNvPr id="53" name="Line 51"/>
            <p:cNvSpPr>
              <a:spLocks noChangeShapeType="1"/>
            </p:cNvSpPr>
            <p:nvPr/>
          </p:nvSpPr>
          <p:spPr bwMode="auto">
            <a:xfrm>
              <a:off x="5676900" y="2484438"/>
              <a:ext cx="122238" cy="100012"/>
            </a:xfrm>
            <a:prstGeom prst="line">
              <a:avLst/>
            </a:prstGeom>
            <a:noFill/>
            <a:ln w="9525">
              <a:solidFill>
                <a:srgbClr val="000000"/>
              </a:solidFill>
              <a:round/>
              <a:headEnd/>
              <a:tailEnd/>
            </a:ln>
          </p:spPr>
          <p:txBody>
            <a:bodyPr/>
            <a:lstStyle/>
            <a:p>
              <a:endParaRPr lang="en-GB"/>
            </a:p>
          </p:txBody>
        </p:sp>
        <p:sp>
          <p:nvSpPr>
            <p:cNvPr id="54" name="Line 52"/>
            <p:cNvSpPr>
              <a:spLocks noChangeShapeType="1"/>
            </p:cNvSpPr>
            <p:nvPr/>
          </p:nvSpPr>
          <p:spPr bwMode="auto">
            <a:xfrm flipV="1">
              <a:off x="5799138" y="2484438"/>
              <a:ext cx="120650" cy="100012"/>
            </a:xfrm>
            <a:prstGeom prst="line">
              <a:avLst/>
            </a:prstGeom>
            <a:noFill/>
            <a:ln w="9525">
              <a:solidFill>
                <a:srgbClr val="000000"/>
              </a:solidFill>
              <a:round/>
              <a:headEnd/>
              <a:tailEnd/>
            </a:ln>
          </p:spPr>
          <p:txBody>
            <a:bodyPr/>
            <a:lstStyle/>
            <a:p>
              <a:endParaRPr lang="en-GB"/>
            </a:p>
          </p:txBody>
        </p:sp>
        <p:sp>
          <p:nvSpPr>
            <p:cNvPr id="55" name="Line 53"/>
            <p:cNvSpPr>
              <a:spLocks noChangeShapeType="1"/>
            </p:cNvSpPr>
            <p:nvPr/>
          </p:nvSpPr>
          <p:spPr bwMode="auto">
            <a:xfrm flipH="1">
              <a:off x="5864225" y="2484438"/>
              <a:ext cx="55563" cy="0"/>
            </a:xfrm>
            <a:prstGeom prst="line">
              <a:avLst/>
            </a:prstGeom>
            <a:noFill/>
            <a:ln w="9525">
              <a:solidFill>
                <a:srgbClr val="000000"/>
              </a:solidFill>
              <a:round/>
              <a:headEnd/>
              <a:tailEnd/>
            </a:ln>
          </p:spPr>
          <p:txBody>
            <a:bodyPr/>
            <a:lstStyle/>
            <a:p>
              <a:endParaRPr lang="en-GB"/>
            </a:p>
          </p:txBody>
        </p:sp>
        <p:sp>
          <p:nvSpPr>
            <p:cNvPr id="56" name="Line 54"/>
            <p:cNvSpPr>
              <a:spLocks noChangeShapeType="1"/>
            </p:cNvSpPr>
            <p:nvPr/>
          </p:nvSpPr>
          <p:spPr bwMode="auto">
            <a:xfrm flipV="1">
              <a:off x="5864225" y="2232025"/>
              <a:ext cx="0" cy="252413"/>
            </a:xfrm>
            <a:prstGeom prst="line">
              <a:avLst/>
            </a:prstGeom>
            <a:noFill/>
            <a:ln w="9525">
              <a:solidFill>
                <a:srgbClr val="000000"/>
              </a:solidFill>
              <a:round/>
              <a:headEnd/>
              <a:tailEnd/>
            </a:ln>
          </p:spPr>
          <p:txBody>
            <a:bodyPr/>
            <a:lstStyle/>
            <a:p>
              <a:endParaRPr lang="en-GB"/>
            </a:p>
          </p:txBody>
        </p:sp>
        <p:sp>
          <p:nvSpPr>
            <p:cNvPr id="57" name="Line 55"/>
            <p:cNvSpPr>
              <a:spLocks noChangeShapeType="1"/>
            </p:cNvSpPr>
            <p:nvPr/>
          </p:nvSpPr>
          <p:spPr bwMode="auto">
            <a:xfrm flipV="1">
              <a:off x="5864225" y="2098675"/>
              <a:ext cx="704850" cy="133350"/>
            </a:xfrm>
            <a:prstGeom prst="line">
              <a:avLst/>
            </a:prstGeom>
            <a:noFill/>
            <a:ln w="9525">
              <a:solidFill>
                <a:srgbClr val="000000"/>
              </a:solidFill>
              <a:round/>
              <a:headEnd/>
              <a:tailEnd/>
            </a:ln>
          </p:spPr>
          <p:txBody>
            <a:bodyPr/>
            <a:lstStyle/>
            <a:p>
              <a:endParaRPr lang="en-GB"/>
            </a:p>
          </p:txBody>
        </p:sp>
        <p:sp>
          <p:nvSpPr>
            <p:cNvPr id="58" name="Line 56"/>
            <p:cNvSpPr>
              <a:spLocks noChangeShapeType="1"/>
            </p:cNvSpPr>
            <p:nvPr/>
          </p:nvSpPr>
          <p:spPr bwMode="auto">
            <a:xfrm>
              <a:off x="6569075" y="2098675"/>
              <a:ext cx="530225" cy="0"/>
            </a:xfrm>
            <a:prstGeom prst="line">
              <a:avLst/>
            </a:prstGeom>
            <a:noFill/>
            <a:ln w="9525">
              <a:solidFill>
                <a:srgbClr val="000000"/>
              </a:solidFill>
              <a:round/>
              <a:headEnd/>
              <a:tailEnd/>
            </a:ln>
          </p:spPr>
          <p:txBody>
            <a:bodyPr/>
            <a:lstStyle/>
            <a:p>
              <a:endParaRPr lang="en-GB"/>
            </a:p>
          </p:txBody>
        </p:sp>
        <p:sp>
          <p:nvSpPr>
            <p:cNvPr id="59" name="Line 57"/>
            <p:cNvSpPr>
              <a:spLocks noChangeShapeType="1"/>
            </p:cNvSpPr>
            <p:nvPr/>
          </p:nvSpPr>
          <p:spPr bwMode="auto">
            <a:xfrm>
              <a:off x="7099300" y="2098675"/>
              <a:ext cx="0" cy="385763"/>
            </a:xfrm>
            <a:prstGeom prst="line">
              <a:avLst/>
            </a:prstGeom>
            <a:noFill/>
            <a:ln w="9525">
              <a:solidFill>
                <a:srgbClr val="000000"/>
              </a:solidFill>
              <a:round/>
              <a:headEnd/>
              <a:tailEnd/>
            </a:ln>
          </p:spPr>
          <p:txBody>
            <a:bodyPr/>
            <a:lstStyle/>
            <a:p>
              <a:endParaRPr lang="en-GB"/>
            </a:p>
          </p:txBody>
        </p:sp>
        <p:sp>
          <p:nvSpPr>
            <p:cNvPr id="60" name="Line 58"/>
            <p:cNvSpPr>
              <a:spLocks noChangeShapeType="1"/>
            </p:cNvSpPr>
            <p:nvPr/>
          </p:nvSpPr>
          <p:spPr bwMode="auto">
            <a:xfrm flipH="1">
              <a:off x="7021513" y="2484438"/>
              <a:ext cx="77787" cy="0"/>
            </a:xfrm>
            <a:prstGeom prst="line">
              <a:avLst/>
            </a:prstGeom>
            <a:noFill/>
            <a:ln w="9525">
              <a:solidFill>
                <a:srgbClr val="000000"/>
              </a:solidFill>
              <a:round/>
              <a:headEnd/>
              <a:tailEnd/>
            </a:ln>
          </p:spPr>
          <p:txBody>
            <a:bodyPr/>
            <a:lstStyle/>
            <a:p>
              <a:endParaRPr lang="en-GB"/>
            </a:p>
          </p:txBody>
        </p:sp>
        <p:sp>
          <p:nvSpPr>
            <p:cNvPr id="61" name="Line 59"/>
            <p:cNvSpPr>
              <a:spLocks noChangeShapeType="1"/>
            </p:cNvSpPr>
            <p:nvPr/>
          </p:nvSpPr>
          <p:spPr bwMode="auto">
            <a:xfrm>
              <a:off x="7021513" y="2484438"/>
              <a:ext cx="100012" cy="100012"/>
            </a:xfrm>
            <a:prstGeom prst="line">
              <a:avLst/>
            </a:prstGeom>
            <a:noFill/>
            <a:ln w="9525">
              <a:solidFill>
                <a:srgbClr val="000000"/>
              </a:solidFill>
              <a:round/>
              <a:headEnd/>
              <a:tailEnd/>
            </a:ln>
          </p:spPr>
          <p:txBody>
            <a:bodyPr/>
            <a:lstStyle/>
            <a:p>
              <a:endParaRPr lang="en-GB"/>
            </a:p>
          </p:txBody>
        </p:sp>
        <p:sp>
          <p:nvSpPr>
            <p:cNvPr id="62" name="Line 60"/>
            <p:cNvSpPr>
              <a:spLocks noChangeShapeType="1"/>
            </p:cNvSpPr>
            <p:nvPr/>
          </p:nvSpPr>
          <p:spPr bwMode="auto">
            <a:xfrm flipV="1">
              <a:off x="7121525" y="2484438"/>
              <a:ext cx="109538" cy="100012"/>
            </a:xfrm>
            <a:prstGeom prst="line">
              <a:avLst/>
            </a:prstGeom>
            <a:noFill/>
            <a:ln w="9525">
              <a:solidFill>
                <a:srgbClr val="000000"/>
              </a:solidFill>
              <a:round/>
              <a:headEnd/>
              <a:tailEnd/>
            </a:ln>
          </p:spPr>
          <p:txBody>
            <a:bodyPr/>
            <a:lstStyle/>
            <a:p>
              <a:endParaRPr lang="en-GB"/>
            </a:p>
          </p:txBody>
        </p:sp>
        <p:sp>
          <p:nvSpPr>
            <p:cNvPr id="63" name="Line 61"/>
            <p:cNvSpPr>
              <a:spLocks noChangeShapeType="1"/>
            </p:cNvSpPr>
            <p:nvPr/>
          </p:nvSpPr>
          <p:spPr bwMode="auto">
            <a:xfrm flipH="1">
              <a:off x="7164388" y="2484438"/>
              <a:ext cx="66675" cy="0"/>
            </a:xfrm>
            <a:prstGeom prst="line">
              <a:avLst/>
            </a:prstGeom>
            <a:noFill/>
            <a:ln w="9525">
              <a:solidFill>
                <a:srgbClr val="000000"/>
              </a:solidFill>
              <a:round/>
              <a:headEnd/>
              <a:tailEnd/>
            </a:ln>
          </p:spPr>
          <p:txBody>
            <a:bodyPr/>
            <a:lstStyle/>
            <a:p>
              <a:endParaRPr lang="en-GB"/>
            </a:p>
          </p:txBody>
        </p:sp>
        <p:sp>
          <p:nvSpPr>
            <p:cNvPr id="64" name="Line 62"/>
            <p:cNvSpPr>
              <a:spLocks noChangeShapeType="1"/>
            </p:cNvSpPr>
            <p:nvPr/>
          </p:nvSpPr>
          <p:spPr bwMode="auto">
            <a:xfrm flipV="1">
              <a:off x="7164388" y="2000250"/>
              <a:ext cx="0" cy="484188"/>
            </a:xfrm>
            <a:prstGeom prst="line">
              <a:avLst/>
            </a:prstGeom>
            <a:noFill/>
            <a:ln w="9525">
              <a:solidFill>
                <a:srgbClr val="000000"/>
              </a:solidFill>
              <a:round/>
              <a:headEnd/>
              <a:tailEnd/>
            </a:ln>
          </p:spPr>
          <p:txBody>
            <a:bodyPr/>
            <a:lstStyle/>
            <a:p>
              <a:endParaRPr lang="en-GB"/>
            </a:p>
          </p:txBody>
        </p:sp>
        <p:sp>
          <p:nvSpPr>
            <p:cNvPr id="65" name="Line 63"/>
            <p:cNvSpPr>
              <a:spLocks noChangeShapeType="1"/>
            </p:cNvSpPr>
            <p:nvPr/>
          </p:nvSpPr>
          <p:spPr bwMode="auto">
            <a:xfrm flipH="1">
              <a:off x="7054850" y="2000250"/>
              <a:ext cx="109538" cy="0"/>
            </a:xfrm>
            <a:prstGeom prst="line">
              <a:avLst/>
            </a:prstGeom>
            <a:noFill/>
            <a:ln w="9525">
              <a:solidFill>
                <a:srgbClr val="000000"/>
              </a:solidFill>
              <a:round/>
              <a:headEnd/>
              <a:tailEnd/>
            </a:ln>
          </p:spPr>
          <p:txBody>
            <a:bodyPr/>
            <a:lstStyle/>
            <a:p>
              <a:endParaRPr lang="en-GB"/>
            </a:p>
          </p:txBody>
        </p:sp>
        <p:sp>
          <p:nvSpPr>
            <p:cNvPr id="66" name="Line 64"/>
            <p:cNvSpPr>
              <a:spLocks noChangeShapeType="1"/>
            </p:cNvSpPr>
            <p:nvPr/>
          </p:nvSpPr>
          <p:spPr bwMode="auto">
            <a:xfrm>
              <a:off x="6342063" y="2970213"/>
              <a:ext cx="276225" cy="0"/>
            </a:xfrm>
            <a:prstGeom prst="line">
              <a:avLst/>
            </a:prstGeom>
            <a:noFill/>
            <a:ln w="9525">
              <a:solidFill>
                <a:srgbClr val="000000"/>
              </a:solidFill>
              <a:round/>
              <a:headEnd/>
              <a:tailEnd type="triangle" w="med" len="med"/>
            </a:ln>
          </p:spPr>
          <p:txBody>
            <a:bodyPr/>
            <a:lstStyle/>
            <a:p>
              <a:endParaRPr lang="en-GB"/>
            </a:p>
          </p:txBody>
        </p:sp>
        <p:sp>
          <p:nvSpPr>
            <p:cNvPr id="67" name="Line 65"/>
            <p:cNvSpPr>
              <a:spLocks noChangeShapeType="1"/>
            </p:cNvSpPr>
            <p:nvPr/>
          </p:nvSpPr>
          <p:spPr bwMode="auto">
            <a:xfrm>
              <a:off x="8893175" y="2970213"/>
              <a:ext cx="450850" cy="0"/>
            </a:xfrm>
            <a:prstGeom prst="line">
              <a:avLst/>
            </a:prstGeom>
            <a:noFill/>
            <a:ln w="9525">
              <a:solidFill>
                <a:srgbClr val="000000"/>
              </a:solidFill>
              <a:round/>
              <a:headEnd/>
              <a:tailEnd type="triangle" w="med" len="med"/>
            </a:ln>
          </p:spPr>
          <p:txBody>
            <a:bodyPr/>
            <a:lstStyle/>
            <a:p>
              <a:endParaRPr lang="en-GB"/>
            </a:p>
          </p:txBody>
        </p:sp>
        <p:sp>
          <p:nvSpPr>
            <p:cNvPr id="68" name="Line 66"/>
            <p:cNvSpPr>
              <a:spLocks noChangeShapeType="1"/>
            </p:cNvSpPr>
            <p:nvPr/>
          </p:nvSpPr>
          <p:spPr bwMode="auto">
            <a:xfrm>
              <a:off x="5114925" y="2682875"/>
              <a:ext cx="1463675" cy="0"/>
            </a:xfrm>
            <a:prstGeom prst="line">
              <a:avLst/>
            </a:prstGeom>
            <a:noFill/>
            <a:ln w="9525">
              <a:solidFill>
                <a:srgbClr val="000000"/>
              </a:solidFill>
              <a:round/>
              <a:headEnd/>
              <a:tailEnd type="triangle" w="med" len="med"/>
            </a:ln>
          </p:spPr>
          <p:txBody>
            <a:bodyPr/>
            <a:lstStyle/>
            <a:p>
              <a:endParaRPr lang="en-GB"/>
            </a:p>
          </p:txBody>
        </p:sp>
        <p:sp>
          <p:nvSpPr>
            <p:cNvPr id="69" name="Line 67"/>
            <p:cNvSpPr>
              <a:spLocks noChangeShapeType="1"/>
            </p:cNvSpPr>
            <p:nvPr/>
          </p:nvSpPr>
          <p:spPr bwMode="auto">
            <a:xfrm>
              <a:off x="2351088" y="3189288"/>
              <a:ext cx="473075" cy="0"/>
            </a:xfrm>
            <a:prstGeom prst="line">
              <a:avLst/>
            </a:prstGeom>
            <a:noFill/>
            <a:ln w="9525">
              <a:solidFill>
                <a:srgbClr val="000000"/>
              </a:solidFill>
              <a:round/>
              <a:headEnd/>
              <a:tailEnd type="triangle" w="med" len="med"/>
            </a:ln>
          </p:spPr>
          <p:txBody>
            <a:bodyPr/>
            <a:lstStyle/>
            <a:p>
              <a:endParaRPr lang="en-GB"/>
            </a:p>
          </p:txBody>
        </p:sp>
        <p:sp>
          <p:nvSpPr>
            <p:cNvPr id="70" name="Line 68"/>
            <p:cNvSpPr>
              <a:spLocks noChangeShapeType="1"/>
            </p:cNvSpPr>
            <p:nvPr/>
          </p:nvSpPr>
          <p:spPr bwMode="auto">
            <a:xfrm flipV="1">
              <a:off x="2824163" y="2705100"/>
              <a:ext cx="0" cy="363538"/>
            </a:xfrm>
            <a:prstGeom prst="line">
              <a:avLst/>
            </a:prstGeom>
            <a:noFill/>
            <a:ln w="9525">
              <a:solidFill>
                <a:srgbClr val="000000"/>
              </a:solidFill>
              <a:round/>
              <a:headEnd/>
              <a:tailEnd/>
            </a:ln>
          </p:spPr>
          <p:txBody>
            <a:bodyPr/>
            <a:lstStyle/>
            <a:p>
              <a:endParaRPr lang="en-GB"/>
            </a:p>
          </p:txBody>
        </p:sp>
        <p:sp>
          <p:nvSpPr>
            <p:cNvPr id="71" name="Line 69"/>
            <p:cNvSpPr>
              <a:spLocks noChangeShapeType="1"/>
            </p:cNvSpPr>
            <p:nvPr/>
          </p:nvSpPr>
          <p:spPr bwMode="auto">
            <a:xfrm>
              <a:off x="2835275" y="2705100"/>
              <a:ext cx="1003300" cy="0"/>
            </a:xfrm>
            <a:prstGeom prst="line">
              <a:avLst/>
            </a:prstGeom>
            <a:noFill/>
            <a:ln w="9525">
              <a:solidFill>
                <a:srgbClr val="000000"/>
              </a:solidFill>
              <a:round/>
              <a:headEnd/>
              <a:tailEnd type="triangle" w="med" len="med"/>
            </a:ln>
          </p:spPr>
          <p:txBody>
            <a:bodyPr/>
            <a:lstStyle/>
            <a:p>
              <a:endParaRPr lang="en-GB"/>
            </a:p>
          </p:txBody>
        </p:sp>
        <p:sp>
          <p:nvSpPr>
            <p:cNvPr id="72" name="Line 70"/>
            <p:cNvSpPr>
              <a:spLocks noChangeShapeType="1"/>
            </p:cNvSpPr>
            <p:nvPr/>
          </p:nvSpPr>
          <p:spPr bwMode="auto">
            <a:xfrm>
              <a:off x="2824163" y="2859088"/>
              <a:ext cx="1014412" cy="0"/>
            </a:xfrm>
            <a:prstGeom prst="line">
              <a:avLst/>
            </a:prstGeom>
            <a:noFill/>
            <a:ln w="9525">
              <a:solidFill>
                <a:srgbClr val="000000"/>
              </a:solidFill>
              <a:round/>
              <a:headEnd/>
              <a:tailEnd type="triangle" w="med" len="med"/>
            </a:ln>
          </p:spPr>
          <p:txBody>
            <a:bodyPr/>
            <a:lstStyle/>
            <a:p>
              <a:endParaRPr lang="en-GB"/>
            </a:p>
          </p:txBody>
        </p:sp>
        <p:sp>
          <p:nvSpPr>
            <p:cNvPr id="73" name="Line 71"/>
            <p:cNvSpPr>
              <a:spLocks noChangeShapeType="1"/>
            </p:cNvSpPr>
            <p:nvPr/>
          </p:nvSpPr>
          <p:spPr bwMode="auto">
            <a:xfrm>
              <a:off x="2835275" y="3013075"/>
              <a:ext cx="1003300" cy="0"/>
            </a:xfrm>
            <a:prstGeom prst="line">
              <a:avLst/>
            </a:prstGeom>
            <a:noFill/>
            <a:ln w="9525">
              <a:solidFill>
                <a:srgbClr val="000000"/>
              </a:solidFill>
              <a:round/>
              <a:headEnd/>
              <a:tailEnd type="triangle" w="med" len="med"/>
            </a:ln>
          </p:spPr>
          <p:txBody>
            <a:bodyPr/>
            <a:lstStyle/>
            <a:p>
              <a:endParaRPr lang="en-GB"/>
            </a:p>
          </p:txBody>
        </p:sp>
        <p:sp>
          <p:nvSpPr>
            <p:cNvPr id="74" name="Line 72"/>
            <p:cNvSpPr>
              <a:spLocks noChangeShapeType="1"/>
            </p:cNvSpPr>
            <p:nvPr/>
          </p:nvSpPr>
          <p:spPr bwMode="auto">
            <a:xfrm>
              <a:off x="3838575" y="3013075"/>
              <a:ext cx="263525" cy="0"/>
            </a:xfrm>
            <a:prstGeom prst="line">
              <a:avLst/>
            </a:prstGeom>
            <a:noFill/>
            <a:ln w="9525">
              <a:solidFill>
                <a:srgbClr val="000000"/>
              </a:solidFill>
              <a:round/>
              <a:headEnd/>
              <a:tailEnd type="triangle" w="med" len="med"/>
            </a:ln>
          </p:spPr>
          <p:txBody>
            <a:bodyPr/>
            <a:lstStyle/>
            <a:p>
              <a:endParaRPr lang="en-GB"/>
            </a:p>
          </p:txBody>
        </p:sp>
        <p:sp>
          <p:nvSpPr>
            <p:cNvPr id="75" name="Line 73"/>
            <p:cNvSpPr>
              <a:spLocks noChangeShapeType="1"/>
            </p:cNvSpPr>
            <p:nvPr/>
          </p:nvSpPr>
          <p:spPr bwMode="auto">
            <a:xfrm>
              <a:off x="3825875" y="2859088"/>
              <a:ext cx="276225" cy="0"/>
            </a:xfrm>
            <a:prstGeom prst="line">
              <a:avLst/>
            </a:prstGeom>
            <a:noFill/>
            <a:ln w="9525">
              <a:solidFill>
                <a:srgbClr val="000000"/>
              </a:solidFill>
              <a:round/>
              <a:headEnd/>
              <a:tailEnd type="triangle" w="med" len="med"/>
            </a:ln>
          </p:spPr>
          <p:txBody>
            <a:bodyPr/>
            <a:lstStyle/>
            <a:p>
              <a:endParaRPr lang="en-GB"/>
            </a:p>
          </p:txBody>
        </p:sp>
        <p:sp>
          <p:nvSpPr>
            <p:cNvPr id="76" name="Line 74"/>
            <p:cNvSpPr>
              <a:spLocks noChangeShapeType="1"/>
            </p:cNvSpPr>
            <p:nvPr/>
          </p:nvSpPr>
          <p:spPr bwMode="auto">
            <a:xfrm>
              <a:off x="3838575" y="2705100"/>
              <a:ext cx="263525" cy="0"/>
            </a:xfrm>
            <a:prstGeom prst="line">
              <a:avLst/>
            </a:prstGeom>
            <a:noFill/>
            <a:ln w="9525">
              <a:solidFill>
                <a:srgbClr val="000000"/>
              </a:solidFill>
              <a:round/>
              <a:headEnd/>
              <a:tailEnd type="triangle" w="med" len="med"/>
            </a:ln>
          </p:spPr>
          <p:txBody>
            <a:bodyPr/>
            <a:lstStyle/>
            <a:p>
              <a:endParaRPr lang="en-GB"/>
            </a:p>
          </p:txBody>
        </p:sp>
        <p:sp>
          <p:nvSpPr>
            <p:cNvPr id="77" name="Line 75"/>
            <p:cNvSpPr>
              <a:spLocks noChangeShapeType="1"/>
            </p:cNvSpPr>
            <p:nvPr/>
          </p:nvSpPr>
          <p:spPr bwMode="auto">
            <a:xfrm flipV="1">
              <a:off x="4630738" y="3311525"/>
              <a:ext cx="0" cy="1927225"/>
            </a:xfrm>
            <a:prstGeom prst="line">
              <a:avLst/>
            </a:prstGeom>
            <a:noFill/>
            <a:ln w="9525">
              <a:solidFill>
                <a:srgbClr val="000000"/>
              </a:solidFill>
              <a:round/>
              <a:headEnd/>
              <a:tailEnd type="triangle" w="med" len="med"/>
            </a:ln>
          </p:spPr>
          <p:txBody>
            <a:bodyPr/>
            <a:lstStyle/>
            <a:p>
              <a:endParaRPr lang="en-GB"/>
            </a:p>
          </p:txBody>
        </p:sp>
        <p:sp>
          <p:nvSpPr>
            <p:cNvPr id="78" name="Line 76"/>
            <p:cNvSpPr>
              <a:spLocks noChangeShapeType="1"/>
            </p:cNvSpPr>
            <p:nvPr/>
          </p:nvSpPr>
          <p:spPr bwMode="auto">
            <a:xfrm>
              <a:off x="4960938" y="4797425"/>
              <a:ext cx="0" cy="441325"/>
            </a:xfrm>
            <a:prstGeom prst="line">
              <a:avLst/>
            </a:prstGeom>
            <a:noFill/>
            <a:ln w="9525">
              <a:solidFill>
                <a:srgbClr val="000000"/>
              </a:solidFill>
              <a:round/>
              <a:headEnd/>
              <a:tailEnd type="triangle" w="med" len="med"/>
            </a:ln>
          </p:spPr>
          <p:txBody>
            <a:bodyPr/>
            <a:lstStyle/>
            <a:p>
              <a:endParaRPr lang="en-GB"/>
            </a:p>
          </p:txBody>
        </p:sp>
        <p:sp>
          <p:nvSpPr>
            <p:cNvPr id="79" name="Line 77"/>
            <p:cNvSpPr>
              <a:spLocks noChangeShapeType="1"/>
            </p:cNvSpPr>
            <p:nvPr/>
          </p:nvSpPr>
          <p:spPr bwMode="auto">
            <a:xfrm flipV="1">
              <a:off x="6062663" y="4962525"/>
              <a:ext cx="0" cy="463550"/>
            </a:xfrm>
            <a:prstGeom prst="line">
              <a:avLst/>
            </a:prstGeom>
            <a:noFill/>
            <a:ln w="9525">
              <a:solidFill>
                <a:srgbClr val="000000"/>
              </a:solidFill>
              <a:round/>
              <a:headEnd/>
              <a:tailEnd type="triangle" w="med" len="med"/>
            </a:ln>
          </p:spPr>
          <p:txBody>
            <a:bodyPr/>
            <a:lstStyle/>
            <a:p>
              <a:endParaRPr lang="en-GB"/>
            </a:p>
          </p:txBody>
        </p:sp>
        <p:sp>
          <p:nvSpPr>
            <p:cNvPr id="80" name="Line 78"/>
            <p:cNvSpPr>
              <a:spLocks noChangeShapeType="1"/>
            </p:cNvSpPr>
            <p:nvPr/>
          </p:nvSpPr>
          <p:spPr bwMode="auto">
            <a:xfrm>
              <a:off x="6002338" y="3538538"/>
              <a:ext cx="0" cy="863600"/>
            </a:xfrm>
            <a:prstGeom prst="line">
              <a:avLst/>
            </a:prstGeom>
            <a:noFill/>
            <a:ln w="9525">
              <a:solidFill>
                <a:srgbClr val="000000"/>
              </a:solidFill>
              <a:round/>
              <a:headEnd/>
              <a:tailEnd type="triangle" w="med" len="med"/>
            </a:ln>
          </p:spPr>
          <p:txBody>
            <a:bodyPr/>
            <a:lstStyle/>
            <a:p>
              <a:endParaRPr lang="en-GB"/>
            </a:p>
          </p:txBody>
        </p:sp>
        <p:sp>
          <p:nvSpPr>
            <p:cNvPr id="81" name="Line 79"/>
            <p:cNvSpPr>
              <a:spLocks noChangeShapeType="1"/>
            </p:cNvSpPr>
            <p:nvPr/>
          </p:nvSpPr>
          <p:spPr bwMode="auto">
            <a:xfrm flipV="1">
              <a:off x="6218238" y="3475038"/>
              <a:ext cx="0" cy="935037"/>
            </a:xfrm>
            <a:prstGeom prst="line">
              <a:avLst/>
            </a:prstGeom>
            <a:noFill/>
            <a:ln w="9525">
              <a:solidFill>
                <a:srgbClr val="000000"/>
              </a:solidFill>
              <a:round/>
              <a:headEnd/>
              <a:tailEnd type="triangle" w="med" len="med"/>
            </a:ln>
          </p:spPr>
          <p:txBody>
            <a:bodyPr/>
            <a:lstStyle/>
            <a:p>
              <a:endParaRPr lang="en-GB"/>
            </a:p>
          </p:txBody>
        </p:sp>
        <p:sp>
          <p:nvSpPr>
            <p:cNvPr id="82" name="Line 80"/>
            <p:cNvSpPr>
              <a:spLocks noChangeShapeType="1"/>
            </p:cNvSpPr>
            <p:nvPr/>
          </p:nvSpPr>
          <p:spPr bwMode="auto">
            <a:xfrm>
              <a:off x="4960938" y="4797425"/>
              <a:ext cx="606425" cy="0"/>
            </a:xfrm>
            <a:prstGeom prst="line">
              <a:avLst/>
            </a:prstGeom>
            <a:noFill/>
            <a:ln w="9525">
              <a:solidFill>
                <a:srgbClr val="000000"/>
              </a:solidFill>
              <a:round/>
              <a:headEnd/>
              <a:tailEnd/>
            </a:ln>
          </p:spPr>
          <p:txBody>
            <a:bodyPr/>
            <a:lstStyle/>
            <a:p>
              <a:endParaRPr lang="en-GB"/>
            </a:p>
          </p:txBody>
        </p:sp>
        <p:sp>
          <p:nvSpPr>
            <p:cNvPr id="83" name="Line 81"/>
            <p:cNvSpPr>
              <a:spLocks noChangeShapeType="1"/>
            </p:cNvSpPr>
            <p:nvPr/>
          </p:nvSpPr>
          <p:spPr bwMode="auto">
            <a:xfrm flipH="1">
              <a:off x="5292725" y="5448300"/>
              <a:ext cx="769938" cy="0"/>
            </a:xfrm>
            <a:prstGeom prst="line">
              <a:avLst/>
            </a:prstGeom>
            <a:noFill/>
            <a:ln w="9525">
              <a:solidFill>
                <a:srgbClr val="000000"/>
              </a:solidFill>
              <a:round/>
              <a:headEnd/>
              <a:tailEnd/>
            </a:ln>
          </p:spPr>
          <p:txBody>
            <a:bodyPr/>
            <a:lstStyle/>
            <a:p>
              <a:endParaRPr lang="en-GB"/>
            </a:p>
          </p:txBody>
        </p:sp>
        <p:sp>
          <p:nvSpPr>
            <p:cNvPr id="84" name="Line 82"/>
            <p:cNvSpPr>
              <a:spLocks noChangeShapeType="1"/>
            </p:cNvSpPr>
            <p:nvPr/>
          </p:nvSpPr>
          <p:spPr bwMode="auto">
            <a:xfrm flipH="1">
              <a:off x="6316663" y="6137275"/>
              <a:ext cx="660400" cy="0"/>
            </a:xfrm>
            <a:prstGeom prst="line">
              <a:avLst/>
            </a:prstGeom>
            <a:noFill/>
            <a:ln w="9525">
              <a:solidFill>
                <a:srgbClr val="000000"/>
              </a:solidFill>
              <a:round/>
              <a:headEnd/>
              <a:tailEnd type="triangle" w="med" len="med"/>
            </a:ln>
          </p:spPr>
          <p:txBody>
            <a:bodyPr/>
            <a:lstStyle/>
            <a:p>
              <a:endParaRPr lang="en-GB"/>
            </a:p>
          </p:txBody>
        </p:sp>
        <p:sp>
          <p:nvSpPr>
            <p:cNvPr id="85" name="Line 83"/>
            <p:cNvSpPr>
              <a:spLocks noChangeShapeType="1"/>
            </p:cNvSpPr>
            <p:nvPr/>
          </p:nvSpPr>
          <p:spPr bwMode="auto">
            <a:xfrm flipH="1">
              <a:off x="3397250" y="6137275"/>
              <a:ext cx="539750" cy="0"/>
            </a:xfrm>
            <a:prstGeom prst="line">
              <a:avLst/>
            </a:prstGeom>
            <a:noFill/>
            <a:ln w="9525">
              <a:solidFill>
                <a:srgbClr val="000000"/>
              </a:solidFill>
              <a:round/>
              <a:headEnd/>
              <a:tailEnd type="triangle" w="med" len="med"/>
            </a:ln>
          </p:spPr>
          <p:txBody>
            <a:bodyPr/>
            <a:lstStyle/>
            <a:p>
              <a:endParaRPr lang="en-GB"/>
            </a:p>
          </p:txBody>
        </p:sp>
        <p:sp>
          <p:nvSpPr>
            <p:cNvPr id="86" name="Text Box 84"/>
            <p:cNvSpPr txBox="1">
              <a:spLocks noChangeArrowheads="1"/>
            </p:cNvSpPr>
            <p:nvPr/>
          </p:nvSpPr>
          <p:spPr bwMode="auto">
            <a:xfrm>
              <a:off x="5473700" y="5616575"/>
              <a:ext cx="914400" cy="407988"/>
            </a:xfrm>
            <a:prstGeom prst="rect">
              <a:avLst/>
            </a:prstGeom>
            <a:noFill/>
            <a:ln w="9525">
              <a:noFill/>
              <a:miter lim="800000"/>
              <a:headEnd/>
              <a:tailEnd/>
            </a:ln>
          </p:spPr>
          <p:txBody>
            <a:bodyPr/>
            <a:lstStyle/>
            <a:p>
              <a:pPr algn="ctr" eaLnBrk="1" hangingPunct="1"/>
              <a:r>
                <a:rPr lang="en-US" sz="1200"/>
                <a:t>Memory</a:t>
              </a:r>
              <a:endParaRPr lang="en-GB" sz="2400">
                <a:latin typeface="Times New Roman" pitchFamily="18" charset="0"/>
              </a:endParaRPr>
            </a:p>
          </p:txBody>
        </p:sp>
        <p:sp>
          <p:nvSpPr>
            <p:cNvPr id="87" name="Line 85"/>
            <p:cNvSpPr>
              <a:spLocks noChangeShapeType="1"/>
            </p:cNvSpPr>
            <p:nvPr/>
          </p:nvSpPr>
          <p:spPr bwMode="auto">
            <a:xfrm>
              <a:off x="5065713" y="2970213"/>
              <a:ext cx="360362" cy="0"/>
            </a:xfrm>
            <a:prstGeom prst="line">
              <a:avLst/>
            </a:prstGeom>
            <a:noFill/>
            <a:ln w="9525">
              <a:solidFill>
                <a:srgbClr val="000000"/>
              </a:solidFill>
              <a:round/>
              <a:headEnd/>
              <a:tailEnd type="triangle" w="med" len="med"/>
            </a:ln>
          </p:spPr>
          <p:txBody>
            <a:bodyPr/>
            <a:lstStyle/>
            <a:p>
              <a:endParaRPr lang="en-GB"/>
            </a:p>
          </p:txBody>
        </p:sp>
        <p:sp>
          <p:nvSpPr>
            <p:cNvPr id="88" name="Text Box 86"/>
            <p:cNvSpPr txBox="1">
              <a:spLocks noChangeArrowheads="1"/>
            </p:cNvSpPr>
            <p:nvPr/>
          </p:nvSpPr>
          <p:spPr bwMode="auto">
            <a:xfrm>
              <a:off x="6578600" y="2609850"/>
              <a:ext cx="914400" cy="731838"/>
            </a:xfrm>
            <a:prstGeom prst="rect">
              <a:avLst/>
            </a:prstGeom>
            <a:solidFill>
              <a:srgbClr val="FFFFFF"/>
            </a:solidFill>
            <a:ln w="9525">
              <a:solidFill>
                <a:srgbClr val="000000"/>
              </a:solidFill>
              <a:miter lim="800000"/>
              <a:headEnd/>
              <a:tailEnd/>
            </a:ln>
          </p:spPr>
          <p:txBody>
            <a:bodyPr/>
            <a:lstStyle/>
            <a:p>
              <a:pPr algn="ctr" eaLnBrk="1" hangingPunct="1"/>
              <a:r>
                <a:rPr lang="en-US" sz="1200" dirty="0"/>
                <a:t>Response selection</a:t>
              </a:r>
              <a:endParaRPr lang="en-GB" sz="2400" dirty="0">
                <a:latin typeface="Times New Roman" pitchFamily="18" charset="0"/>
              </a:endParaRPr>
            </a:p>
          </p:txBody>
        </p:sp>
        <p:sp>
          <p:nvSpPr>
            <p:cNvPr id="89" name="Line 87"/>
            <p:cNvSpPr>
              <a:spLocks noChangeShapeType="1"/>
            </p:cNvSpPr>
            <p:nvPr/>
          </p:nvSpPr>
          <p:spPr bwMode="auto">
            <a:xfrm>
              <a:off x="7500938" y="2970213"/>
              <a:ext cx="450850" cy="0"/>
            </a:xfrm>
            <a:prstGeom prst="line">
              <a:avLst/>
            </a:prstGeom>
            <a:noFill/>
            <a:ln w="9525">
              <a:solidFill>
                <a:srgbClr val="000000"/>
              </a:solidFill>
              <a:round/>
              <a:headEnd/>
              <a:tailEnd type="triangle" w="med" len="med"/>
            </a:ln>
          </p:spPr>
          <p:txBody>
            <a:bodyPr/>
            <a:lstStyle/>
            <a:p>
              <a:endParaRPr lang="en-GB"/>
            </a:p>
          </p:txBody>
        </p:sp>
        <p:sp>
          <p:nvSpPr>
            <p:cNvPr id="90" name="Text Box 6">
              <a:extLst>
                <a:ext uri="{FF2B5EF4-FFF2-40B4-BE49-F238E27FC236}">
                  <a16:creationId xmlns:a16="http://schemas.microsoft.com/office/drawing/2014/main" id="{54A53005-3567-4292-A6C0-188D4D95EC0C}"/>
                </a:ext>
              </a:extLst>
            </p:cNvPr>
            <p:cNvSpPr txBox="1">
              <a:spLocks noChangeArrowheads="1"/>
            </p:cNvSpPr>
            <p:nvPr/>
          </p:nvSpPr>
          <p:spPr bwMode="auto">
            <a:xfrm>
              <a:off x="9139237" y="2992439"/>
              <a:ext cx="914400" cy="407987"/>
            </a:xfrm>
            <a:prstGeom prst="rect">
              <a:avLst/>
            </a:prstGeom>
            <a:solidFill>
              <a:srgbClr val="FFFFFF"/>
            </a:solidFill>
            <a:ln w="9525">
              <a:noFill/>
              <a:miter lim="800000"/>
              <a:headEnd/>
              <a:tailEnd/>
            </a:ln>
          </p:spPr>
          <p:txBody>
            <a:bodyPr/>
            <a:lstStyle/>
            <a:p>
              <a:pPr algn="ctr" eaLnBrk="1" hangingPunct="1"/>
              <a:r>
                <a:rPr lang="en-US" sz="1200" dirty="0"/>
                <a:t>Response</a:t>
              </a:r>
              <a:endParaRPr lang="en-GB" sz="2400" dirty="0">
                <a:latin typeface="Times New Roman" pitchFamily="18" charset="0"/>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98426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Multimodal perception – interference between senses</a:t>
            </a:r>
          </a:p>
        </p:txBody>
      </p:sp>
      <p:sp>
        <p:nvSpPr>
          <p:cNvPr id="3" name="Content Placeholder 2"/>
          <p:cNvSpPr>
            <a:spLocks noGrp="1"/>
          </p:cNvSpPr>
          <p:nvPr>
            <p:ph sz="quarter" idx="13"/>
          </p:nvPr>
        </p:nvSpPr>
        <p:spPr>
          <a:xfrm>
            <a:off x="384126" y="1225553"/>
            <a:ext cx="11257699" cy="3746498"/>
          </a:xfrm>
        </p:spPr>
        <p:txBody>
          <a:bodyPr/>
          <a:lstStyle/>
          <a:p>
            <a:r>
              <a:rPr lang="en-GB" sz="2400" dirty="0" err="1">
                <a:hlinkClick r:id="rId2"/>
              </a:rPr>
              <a:t>Youtube</a:t>
            </a:r>
            <a:r>
              <a:rPr lang="en-GB" sz="2400" dirty="0">
                <a:hlinkClick r:id="rId2"/>
              </a:rPr>
              <a:t> video from BBC exploring visual interference with sound perception</a:t>
            </a:r>
            <a:endParaRPr lang="en-GB" sz="2400" dirty="0"/>
          </a:p>
        </p:txBody>
      </p:sp>
      <p:pic>
        <p:nvPicPr>
          <p:cNvPr id="5" name="Picture 4" title="Screen grab of a video from BBC looking at perception of sound and intereference from sight"/>
          <p:cNvPicPr>
            <a:picLocks noChangeAspect="1"/>
          </p:cNvPicPr>
          <p:nvPr/>
        </p:nvPicPr>
        <p:blipFill>
          <a:blip r:embed="rId3"/>
          <a:stretch>
            <a:fillRect/>
          </a:stretch>
        </p:blipFill>
        <p:spPr>
          <a:xfrm>
            <a:off x="2082325" y="1841421"/>
            <a:ext cx="8305800" cy="4684275"/>
          </a:xfrm>
          <a:prstGeom prst="rect">
            <a:avLst/>
          </a:prstGeom>
        </p:spPr>
      </p:pic>
      <p:sp>
        <p:nvSpPr>
          <p:cNvPr id="7" name="Rectangle 6"/>
          <p:cNvSpPr/>
          <p:nvPr/>
        </p:nvSpPr>
        <p:spPr>
          <a:xfrm>
            <a:off x="3147138" y="6525696"/>
            <a:ext cx="660103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Image courtesy of BBC, taken from: https://www.youtube.com/watch?v=G-lN8vWm3m0&amp;t=90s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98299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Memory – memory stores</a:t>
            </a:r>
          </a:p>
        </p:txBody>
      </p:sp>
      <p:sp>
        <p:nvSpPr>
          <p:cNvPr id="7" name="Rectangle 3"/>
          <p:cNvSpPr>
            <a:spLocks noGrp="1" noChangeArrowheads="1"/>
          </p:cNvSpPr>
          <p:nvPr>
            <p:ph type="body" idx="4294967295"/>
          </p:nvPr>
        </p:nvSpPr>
        <p:spPr>
          <a:xfrm>
            <a:off x="2179637" y="1231095"/>
            <a:ext cx="7693025" cy="4923748"/>
          </a:xfrm>
          <a:prstGeom prst="rect">
            <a:avLst/>
          </a:prstGeom>
        </p:spPr>
        <p:txBody>
          <a:bodyPr/>
          <a:lstStyle/>
          <a:p>
            <a:pPr eaLnBrk="1" hangingPunct="1"/>
            <a:r>
              <a:rPr lang="en-GB" sz="2400" i="1" dirty="0"/>
              <a:t>Multi-Store Model of Memory (Atkinson &amp; Shiffrin, 1968)</a:t>
            </a:r>
          </a:p>
        </p:txBody>
      </p:sp>
      <p:grpSp>
        <p:nvGrpSpPr>
          <p:cNvPr id="3" name="Group 2" descr="showing progression from sensory stores&gt;short-term store&gt;long-term store. " title="multi-store model of memory by Atkinson and Shiffrin, 1968"/>
          <p:cNvGrpSpPr/>
          <p:nvPr/>
        </p:nvGrpSpPr>
        <p:grpSpPr>
          <a:xfrm>
            <a:off x="2125662" y="2705279"/>
            <a:ext cx="8251825" cy="2094904"/>
            <a:chOff x="2125662" y="2705279"/>
            <a:chExt cx="8251825" cy="2094904"/>
          </a:xfrm>
        </p:grpSpPr>
        <p:sp>
          <p:nvSpPr>
            <p:cNvPr id="8" name="Text Box 4"/>
            <p:cNvSpPr txBox="1">
              <a:spLocks noChangeArrowheads="1"/>
            </p:cNvSpPr>
            <p:nvPr/>
          </p:nvSpPr>
          <p:spPr bwMode="auto">
            <a:xfrm>
              <a:off x="2349500" y="2705279"/>
              <a:ext cx="1476375" cy="792162"/>
            </a:xfrm>
            <a:prstGeom prst="rect">
              <a:avLst/>
            </a:prstGeom>
            <a:noFill/>
            <a:ln w="9525">
              <a:solidFill>
                <a:schemeClr val="tx1"/>
              </a:solidFill>
              <a:miter lim="800000"/>
              <a:headEnd/>
              <a:tailEnd/>
            </a:ln>
          </p:spPr>
          <p:txBody>
            <a:bodyPr anchor="ctr" anchorCtr="1"/>
            <a:lstStyle/>
            <a:p>
              <a:pPr algn="ctr">
                <a:spcBef>
                  <a:spcPct val="50000"/>
                </a:spcBef>
              </a:pPr>
              <a:r>
                <a:rPr lang="en-GB"/>
                <a:t>Sensory Stores</a:t>
              </a:r>
            </a:p>
          </p:txBody>
        </p:sp>
        <p:sp>
          <p:nvSpPr>
            <p:cNvPr id="9" name="Text Box 5"/>
            <p:cNvSpPr txBox="1">
              <a:spLocks noChangeArrowheads="1"/>
            </p:cNvSpPr>
            <p:nvPr/>
          </p:nvSpPr>
          <p:spPr bwMode="auto">
            <a:xfrm>
              <a:off x="5626100" y="2705279"/>
              <a:ext cx="1511300" cy="792162"/>
            </a:xfrm>
            <a:prstGeom prst="rect">
              <a:avLst/>
            </a:prstGeom>
            <a:noFill/>
            <a:ln w="9525">
              <a:solidFill>
                <a:schemeClr val="tx1"/>
              </a:solidFill>
              <a:miter lim="800000"/>
              <a:headEnd/>
              <a:tailEnd/>
            </a:ln>
          </p:spPr>
          <p:txBody>
            <a:bodyPr anchor="ctr" anchorCtr="1"/>
            <a:lstStyle/>
            <a:p>
              <a:pPr algn="ctr">
                <a:spcBef>
                  <a:spcPct val="50000"/>
                </a:spcBef>
              </a:pPr>
              <a:r>
                <a:rPr lang="en-GB"/>
                <a:t>Short-term store</a:t>
              </a:r>
            </a:p>
          </p:txBody>
        </p:sp>
        <p:sp>
          <p:nvSpPr>
            <p:cNvPr id="10" name="Text Box 6"/>
            <p:cNvSpPr txBox="1">
              <a:spLocks noChangeArrowheads="1"/>
            </p:cNvSpPr>
            <p:nvPr/>
          </p:nvSpPr>
          <p:spPr bwMode="auto">
            <a:xfrm>
              <a:off x="8650287" y="2705279"/>
              <a:ext cx="1439863" cy="792162"/>
            </a:xfrm>
            <a:prstGeom prst="rect">
              <a:avLst/>
            </a:prstGeom>
            <a:noFill/>
            <a:ln w="9525">
              <a:solidFill>
                <a:schemeClr val="tx1"/>
              </a:solidFill>
              <a:miter lim="800000"/>
              <a:headEnd/>
              <a:tailEnd/>
            </a:ln>
          </p:spPr>
          <p:txBody>
            <a:bodyPr anchor="ctr" anchorCtr="1"/>
            <a:lstStyle/>
            <a:p>
              <a:pPr algn="ctr">
                <a:spcBef>
                  <a:spcPct val="50000"/>
                </a:spcBef>
              </a:pPr>
              <a:r>
                <a:rPr lang="en-GB"/>
                <a:t>Long-term store</a:t>
              </a:r>
            </a:p>
          </p:txBody>
        </p:sp>
        <p:cxnSp>
          <p:nvCxnSpPr>
            <p:cNvPr id="11" name="AutoShape 7"/>
            <p:cNvCxnSpPr>
              <a:cxnSpLocks noChangeShapeType="1"/>
              <a:stCxn id="8" idx="3"/>
              <a:endCxn id="9" idx="1"/>
            </p:cNvCxnSpPr>
            <p:nvPr/>
          </p:nvCxnSpPr>
          <p:spPr bwMode="auto">
            <a:xfrm>
              <a:off x="3825875" y="3102154"/>
              <a:ext cx="1800225" cy="0"/>
            </a:xfrm>
            <a:prstGeom prst="straightConnector1">
              <a:avLst/>
            </a:prstGeom>
            <a:noFill/>
            <a:ln w="9525">
              <a:solidFill>
                <a:schemeClr val="tx1"/>
              </a:solidFill>
              <a:round/>
              <a:headEnd/>
              <a:tailEnd type="triangle" w="med" len="med"/>
            </a:ln>
          </p:spPr>
        </p:cxnSp>
        <p:cxnSp>
          <p:nvCxnSpPr>
            <p:cNvPr id="12" name="AutoShape 8"/>
            <p:cNvCxnSpPr>
              <a:cxnSpLocks noChangeShapeType="1"/>
              <a:stCxn id="9" idx="3"/>
              <a:endCxn id="10" idx="1"/>
            </p:cNvCxnSpPr>
            <p:nvPr/>
          </p:nvCxnSpPr>
          <p:spPr bwMode="auto">
            <a:xfrm>
              <a:off x="7137400" y="3102154"/>
              <a:ext cx="1512887" cy="0"/>
            </a:xfrm>
            <a:prstGeom prst="straightConnector1">
              <a:avLst/>
            </a:prstGeom>
            <a:noFill/>
            <a:ln w="9525">
              <a:solidFill>
                <a:schemeClr val="tx1"/>
              </a:solidFill>
              <a:round/>
              <a:headEnd/>
              <a:tailEnd type="triangle" w="med" len="med"/>
            </a:ln>
          </p:spPr>
        </p:cxnSp>
        <p:sp>
          <p:nvSpPr>
            <p:cNvPr id="13" name="Line 10"/>
            <p:cNvSpPr>
              <a:spLocks noChangeShapeType="1"/>
            </p:cNvSpPr>
            <p:nvPr/>
          </p:nvSpPr>
          <p:spPr bwMode="auto">
            <a:xfrm>
              <a:off x="3105150" y="3497441"/>
              <a:ext cx="0" cy="935038"/>
            </a:xfrm>
            <a:prstGeom prst="line">
              <a:avLst/>
            </a:prstGeom>
            <a:noFill/>
            <a:ln w="9525">
              <a:solidFill>
                <a:schemeClr val="tx1"/>
              </a:solidFill>
              <a:round/>
              <a:headEnd/>
              <a:tailEnd type="triangle" w="med" len="med"/>
            </a:ln>
          </p:spPr>
          <p:txBody>
            <a:bodyPr/>
            <a:lstStyle/>
            <a:p>
              <a:endParaRPr lang="en-GB"/>
            </a:p>
          </p:txBody>
        </p:sp>
        <p:sp>
          <p:nvSpPr>
            <p:cNvPr id="14" name="Line 11"/>
            <p:cNvSpPr>
              <a:spLocks noChangeShapeType="1"/>
            </p:cNvSpPr>
            <p:nvPr/>
          </p:nvSpPr>
          <p:spPr bwMode="auto">
            <a:xfrm>
              <a:off x="6403975" y="3497441"/>
              <a:ext cx="0" cy="935038"/>
            </a:xfrm>
            <a:prstGeom prst="line">
              <a:avLst/>
            </a:prstGeom>
            <a:noFill/>
            <a:ln w="9525">
              <a:solidFill>
                <a:schemeClr val="tx1"/>
              </a:solidFill>
              <a:round/>
              <a:headEnd/>
              <a:tailEnd type="triangle" w="med" len="med"/>
            </a:ln>
          </p:spPr>
          <p:txBody>
            <a:bodyPr/>
            <a:lstStyle/>
            <a:p>
              <a:endParaRPr lang="en-GB"/>
            </a:p>
          </p:txBody>
        </p:sp>
        <p:sp>
          <p:nvSpPr>
            <p:cNvPr id="15" name="Line 12"/>
            <p:cNvSpPr>
              <a:spLocks noChangeShapeType="1"/>
            </p:cNvSpPr>
            <p:nvPr/>
          </p:nvSpPr>
          <p:spPr bwMode="auto">
            <a:xfrm>
              <a:off x="9398000" y="3497441"/>
              <a:ext cx="0" cy="935038"/>
            </a:xfrm>
            <a:prstGeom prst="line">
              <a:avLst/>
            </a:prstGeom>
            <a:noFill/>
            <a:ln w="9525">
              <a:solidFill>
                <a:schemeClr val="tx1"/>
              </a:solidFill>
              <a:round/>
              <a:headEnd/>
              <a:tailEnd type="triangle" w="med" len="med"/>
            </a:ln>
          </p:spPr>
          <p:txBody>
            <a:bodyPr/>
            <a:lstStyle/>
            <a:p>
              <a:endParaRPr lang="en-GB"/>
            </a:p>
          </p:txBody>
        </p:sp>
        <p:sp>
          <p:nvSpPr>
            <p:cNvPr id="16" name="Text Box 13"/>
            <p:cNvSpPr txBox="1">
              <a:spLocks noChangeArrowheads="1"/>
            </p:cNvSpPr>
            <p:nvPr/>
          </p:nvSpPr>
          <p:spPr bwMode="auto">
            <a:xfrm>
              <a:off x="2125662" y="4432479"/>
              <a:ext cx="1944688" cy="366712"/>
            </a:xfrm>
            <a:prstGeom prst="rect">
              <a:avLst/>
            </a:prstGeom>
            <a:noFill/>
            <a:ln w="9525">
              <a:noFill/>
              <a:miter lim="800000"/>
              <a:headEnd/>
              <a:tailEnd/>
            </a:ln>
          </p:spPr>
          <p:txBody>
            <a:bodyPr>
              <a:spAutoFit/>
            </a:bodyPr>
            <a:lstStyle/>
            <a:p>
              <a:pPr algn="ctr">
                <a:spcBef>
                  <a:spcPct val="50000"/>
                </a:spcBef>
              </a:pPr>
              <a:r>
                <a:rPr lang="en-GB"/>
                <a:t>Decay</a:t>
              </a:r>
            </a:p>
          </p:txBody>
        </p:sp>
        <p:sp>
          <p:nvSpPr>
            <p:cNvPr id="17" name="Text Box 14"/>
            <p:cNvSpPr txBox="1">
              <a:spLocks noChangeArrowheads="1"/>
            </p:cNvSpPr>
            <p:nvPr/>
          </p:nvSpPr>
          <p:spPr bwMode="auto">
            <a:xfrm>
              <a:off x="5422900" y="4432479"/>
              <a:ext cx="1944687" cy="366712"/>
            </a:xfrm>
            <a:prstGeom prst="rect">
              <a:avLst/>
            </a:prstGeom>
            <a:noFill/>
            <a:ln w="9525">
              <a:noFill/>
              <a:miter lim="800000"/>
              <a:headEnd/>
              <a:tailEnd/>
            </a:ln>
          </p:spPr>
          <p:txBody>
            <a:bodyPr>
              <a:spAutoFit/>
            </a:bodyPr>
            <a:lstStyle/>
            <a:p>
              <a:pPr algn="ctr">
                <a:spcBef>
                  <a:spcPct val="50000"/>
                </a:spcBef>
              </a:pPr>
              <a:r>
                <a:rPr lang="en-GB"/>
                <a:t>Displacement</a:t>
              </a:r>
            </a:p>
          </p:txBody>
        </p:sp>
        <p:sp>
          <p:nvSpPr>
            <p:cNvPr id="18" name="Text Box 15"/>
            <p:cNvSpPr txBox="1">
              <a:spLocks noChangeArrowheads="1"/>
            </p:cNvSpPr>
            <p:nvPr/>
          </p:nvSpPr>
          <p:spPr bwMode="auto">
            <a:xfrm>
              <a:off x="8432800" y="4433471"/>
              <a:ext cx="1944687" cy="366712"/>
            </a:xfrm>
            <a:prstGeom prst="rect">
              <a:avLst/>
            </a:prstGeom>
            <a:noFill/>
            <a:ln w="9525">
              <a:noFill/>
              <a:miter lim="800000"/>
              <a:headEnd/>
              <a:tailEnd/>
            </a:ln>
          </p:spPr>
          <p:txBody>
            <a:bodyPr>
              <a:spAutoFit/>
            </a:bodyPr>
            <a:lstStyle/>
            <a:p>
              <a:pPr algn="ctr">
                <a:spcBef>
                  <a:spcPct val="50000"/>
                </a:spcBef>
              </a:pPr>
              <a:r>
                <a:rPr lang="en-GB"/>
                <a:t>Interference</a:t>
              </a:r>
            </a:p>
          </p:txBody>
        </p:sp>
        <p:sp>
          <p:nvSpPr>
            <p:cNvPr id="19" name="Text Box 16"/>
            <p:cNvSpPr txBox="1">
              <a:spLocks noChangeArrowheads="1"/>
            </p:cNvSpPr>
            <p:nvPr/>
          </p:nvSpPr>
          <p:spPr bwMode="auto">
            <a:xfrm>
              <a:off x="3767137" y="2705279"/>
              <a:ext cx="1944688" cy="366712"/>
            </a:xfrm>
            <a:prstGeom prst="rect">
              <a:avLst/>
            </a:prstGeom>
            <a:noFill/>
            <a:ln w="9525">
              <a:noFill/>
              <a:miter lim="800000"/>
              <a:headEnd/>
              <a:tailEnd/>
            </a:ln>
          </p:spPr>
          <p:txBody>
            <a:bodyPr>
              <a:spAutoFit/>
            </a:bodyPr>
            <a:lstStyle/>
            <a:p>
              <a:pPr algn="ctr">
                <a:spcBef>
                  <a:spcPct val="50000"/>
                </a:spcBef>
              </a:pPr>
              <a:r>
                <a:rPr lang="en-GB"/>
                <a:t>Attention</a:t>
              </a:r>
            </a:p>
          </p:txBody>
        </p:sp>
        <p:sp>
          <p:nvSpPr>
            <p:cNvPr id="20" name="Text Box 17"/>
            <p:cNvSpPr txBox="1">
              <a:spLocks noChangeArrowheads="1"/>
            </p:cNvSpPr>
            <p:nvPr/>
          </p:nvSpPr>
          <p:spPr bwMode="auto">
            <a:xfrm>
              <a:off x="6848475" y="2705279"/>
              <a:ext cx="1944687" cy="366712"/>
            </a:xfrm>
            <a:prstGeom prst="rect">
              <a:avLst/>
            </a:prstGeom>
            <a:noFill/>
            <a:ln w="9525">
              <a:noFill/>
              <a:miter lim="800000"/>
              <a:headEnd/>
              <a:tailEnd/>
            </a:ln>
          </p:spPr>
          <p:txBody>
            <a:bodyPr>
              <a:spAutoFit/>
            </a:bodyPr>
            <a:lstStyle/>
            <a:p>
              <a:pPr algn="ctr">
                <a:spcBef>
                  <a:spcPct val="50000"/>
                </a:spcBef>
              </a:pPr>
              <a:r>
                <a:rPr lang="en-GB"/>
                <a:t>Rehearsal</a:t>
              </a: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3020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Memory stores (Atkinson &amp; Shiffrin)</a:t>
            </a:r>
          </a:p>
        </p:txBody>
      </p:sp>
      <p:sp>
        <p:nvSpPr>
          <p:cNvPr id="3" name="Content Placeholder 2"/>
          <p:cNvSpPr>
            <a:spLocks noGrp="1"/>
          </p:cNvSpPr>
          <p:nvPr>
            <p:ph sz="quarter" idx="13"/>
          </p:nvPr>
        </p:nvSpPr>
        <p:spPr>
          <a:xfrm>
            <a:off x="479376" y="1297910"/>
            <a:ext cx="11257699" cy="4395568"/>
          </a:xfrm>
        </p:spPr>
        <p:txBody>
          <a:bodyPr/>
          <a:lstStyle/>
          <a:p>
            <a:pPr fontAlgn="base"/>
            <a:r>
              <a:rPr lang="en-GB" sz="2400" dirty="0"/>
              <a:t>Sensory stores, holds information very briefly </a:t>
            </a:r>
            <a:r>
              <a:rPr lang="en-US" sz="2400" dirty="0"/>
              <a:t>​</a:t>
            </a:r>
            <a:br>
              <a:rPr lang="en-US" sz="2400" dirty="0"/>
            </a:br>
            <a:r>
              <a:rPr lang="en-GB" sz="2400" dirty="0"/>
              <a:t>modality-specific</a:t>
            </a:r>
            <a:r>
              <a:rPr lang="en-US" sz="2400" dirty="0"/>
              <a:t>​</a:t>
            </a:r>
          </a:p>
          <a:p>
            <a:pPr lvl="1" fontAlgn="base"/>
            <a:r>
              <a:rPr lang="en-GB" sz="2400" dirty="0"/>
              <a:t>Iconic (visual – stimulus delay occurs within ~0.5 sec)</a:t>
            </a:r>
            <a:r>
              <a:rPr lang="en-US" sz="2400" dirty="0"/>
              <a:t>​</a:t>
            </a:r>
          </a:p>
          <a:p>
            <a:pPr lvl="1" fontAlgn="base"/>
            <a:r>
              <a:rPr lang="en-GB" sz="2400" dirty="0"/>
              <a:t>Echoic (auditory – stimulus delay occurs within ~2 sec)</a:t>
            </a:r>
            <a:r>
              <a:rPr lang="en-US" sz="2400" dirty="0"/>
              <a:t>​</a:t>
            </a:r>
          </a:p>
          <a:p>
            <a:pPr fontAlgn="base"/>
            <a:r>
              <a:rPr lang="en-GB" sz="2400" dirty="0"/>
              <a:t>Short-term store</a:t>
            </a:r>
            <a:r>
              <a:rPr lang="en-US" sz="2400" dirty="0"/>
              <a:t>​</a:t>
            </a:r>
          </a:p>
          <a:p>
            <a:pPr lvl="1" fontAlgn="base"/>
            <a:r>
              <a:rPr lang="en-GB" sz="2400" dirty="0"/>
              <a:t>Transferred information previously held in sensory store which has been attended to</a:t>
            </a:r>
            <a:r>
              <a:rPr lang="en-US" sz="2400" dirty="0"/>
              <a:t>​</a:t>
            </a:r>
          </a:p>
          <a:p>
            <a:pPr lvl="1" fontAlgn="base"/>
            <a:r>
              <a:rPr lang="en-GB" sz="2400" dirty="0"/>
              <a:t>Very limited capacity</a:t>
            </a:r>
            <a:r>
              <a:rPr lang="en-US" sz="2400" dirty="0"/>
              <a:t>​</a:t>
            </a:r>
          </a:p>
          <a:p>
            <a:pPr lvl="1" fontAlgn="base"/>
            <a:r>
              <a:rPr lang="en-GB" sz="2400" dirty="0"/>
              <a:t>Susceptible to loss of information due to distraction</a:t>
            </a:r>
            <a:r>
              <a:rPr lang="en-US" sz="2400" dirty="0"/>
              <a:t>​</a:t>
            </a:r>
          </a:p>
          <a:p>
            <a:pPr fontAlgn="base"/>
            <a:r>
              <a:rPr lang="en-GB" sz="2400" dirty="0"/>
              <a:t>Long-term store</a:t>
            </a:r>
            <a:r>
              <a:rPr lang="en-US" sz="2400" dirty="0"/>
              <a:t>​</a:t>
            </a:r>
          </a:p>
          <a:p>
            <a:pPr lvl="1" fontAlgn="base"/>
            <a:r>
              <a:rPr lang="en-GB" sz="2400" dirty="0"/>
              <a:t>Information “rehearsed” in Short term store transferred</a:t>
            </a:r>
            <a:r>
              <a:rPr lang="en-US" sz="2400" dirty="0"/>
              <a:t>​</a:t>
            </a:r>
          </a:p>
          <a:p>
            <a:pPr lvl="1" fontAlgn="base"/>
            <a:r>
              <a:rPr lang="en-GB" sz="2400" dirty="0"/>
              <a:t>Potentially “unlimited” capacity</a:t>
            </a:r>
            <a:r>
              <a:rPr lang="en-US" sz="2400" dirty="0"/>
              <a:t>​</a:t>
            </a:r>
          </a:p>
          <a:p>
            <a:pPr lvl="1" fontAlgn="base"/>
            <a:r>
              <a:rPr lang="en-GB" sz="2400" dirty="0"/>
              <a:t>Can hold information over extremely long periods of time</a:t>
            </a:r>
            <a:endParaRPr lang="en-US" sz="2400" dirty="0"/>
          </a:p>
          <a:p>
            <a:endParaRPr lang="en-GB" sz="2400" dirty="0"/>
          </a:p>
        </p:txBody>
      </p:sp>
      <p:sp>
        <p:nvSpPr>
          <p:cNvPr id="2" name="Slide Number Placeholder 1"/>
          <p:cNvSpPr>
            <a:spLocks noGrp="1"/>
          </p:cNvSpPr>
          <p:nvPr>
            <p:ph type="sldNum" sz="quarter" idx="12"/>
          </p:nvPr>
        </p:nvSpPr>
        <p:spPr/>
        <p:txBody>
          <a:bodyPr/>
          <a:lstStyle/>
          <a:p>
            <a:fld id="{CBBF530E-1875-46E6-901C-76683197A1B3}" type="slidenum">
              <a:rPr lang="en-GB" smtClean="0"/>
              <a:pPr/>
              <a:t>24</a:t>
            </a:fld>
            <a:endParaRPr lang="en-GB"/>
          </a:p>
        </p:txBody>
      </p:sp>
    </p:spTree>
    <p:extLst>
      <p:ext uri="{BB962C8B-B14F-4D97-AF65-F5344CB8AC3E}">
        <p14:creationId xmlns:p14="http://schemas.microsoft.com/office/powerpoint/2010/main" val="701604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Short-term memory capacity</a:t>
            </a:r>
          </a:p>
        </p:txBody>
      </p:sp>
      <p:sp>
        <p:nvSpPr>
          <p:cNvPr id="3" name="Content Placeholder 2"/>
          <p:cNvSpPr>
            <a:spLocks noGrp="1"/>
          </p:cNvSpPr>
          <p:nvPr>
            <p:ph sz="quarter" idx="13"/>
          </p:nvPr>
        </p:nvSpPr>
        <p:spPr>
          <a:xfrm>
            <a:off x="479376" y="1231216"/>
            <a:ext cx="5616624" cy="4395568"/>
          </a:xfrm>
        </p:spPr>
        <p:txBody>
          <a:bodyPr/>
          <a:lstStyle/>
          <a:p>
            <a:pPr fontAlgn="base"/>
            <a:r>
              <a:rPr lang="en-GB" sz="2400" dirty="0"/>
              <a:t>Magic Number “seven, plus or minus two”</a:t>
            </a:r>
            <a:r>
              <a:rPr lang="en-US" sz="2400" dirty="0"/>
              <a:t>​</a:t>
            </a:r>
          </a:p>
          <a:p>
            <a:pPr fontAlgn="base"/>
            <a:r>
              <a:rPr lang="en-GB" sz="2400" dirty="0"/>
              <a:t>“Chunks” of information (Miller, 1956)</a:t>
            </a:r>
            <a:r>
              <a:rPr lang="en-US" sz="2400" dirty="0"/>
              <a:t>​</a:t>
            </a:r>
          </a:p>
          <a:p>
            <a:pPr fontAlgn="base"/>
            <a:r>
              <a:rPr lang="en-GB" sz="2400" dirty="0"/>
              <a:t>Simon (1974) – number of chunks in span is less with larger chunks than with smaller chunks</a:t>
            </a:r>
            <a:r>
              <a:rPr lang="en-US" sz="2400" dirty="0"/>
              <a:t>​</a:t>
            </a:r>
          </a:p>
          <a:p>
            <a:pPr marL="0" indent="0" fontAlgn="base">
              <a:buNone/>
            </a:pPr>
            <a:endParaRPr lang="en-US" sz="2400" dirty="0"/>
          </a:p>
          <a:p>
            <a:pPr fontAlgn="base"/>
            <a:r>
              <a:rPr lang="en-GB" sz="2400" dirty="0"/>
              <a:t>BUT – possible interference in experimental data from LTM; Cowan 2000 argues that it drops to 4 chunks when rehearsal eliminated.</a:t>
            </a:r>
          </a:p>
          <a:p>
            <a:pPr fontAlgn="base"/>
            <a:r>
              <a:rPr lang="en-GB" sz="2400" dirty="0"/>
              <a:t>Husain (various, e.g. Bays and Husain 2008) argues that memory has an analogue precision; more precision, less items</a:t>
            </a:r>
          </a:p>
          <a:p>
            <a:pPr fontAlgn="base"/>
            <a:endParaRPr lang="en-GB" sz="2400" dirty="0"/>
          </a:p>
          <a:p>
            <a:pPr fontAlgn="base"/>
            <a:endParaRPr lang="en-GB" sz="2400" dirty="0"/>
          </a:p>
          <a:p>
            <a:endParaRPr lang="en-GB" sz="2400" dirty="0"/>
          </a:p>
        </p:txBody>
      </p:sp>
      <p:sp>
        <p:nvSpPr>
          <p:cNvPr id="2" name="Slide Number Placeholder 1"/>
          <p:cNvSpPr>
            <a:spLocks noGrp="1"/>
          </p:cNvSpPr>
          <p:nvPr>
            <p:ph type="sldNum" sz="quarter" idx="12"/>
          </p:nvPr>
        </p:nvSpPr>
        <p:spPr/>
        <p:txBody>
          <a:bodyPr/>
          <a:lstStyle/>
          <a:p>
            <a:fld id="{CBBF530E-1875-46E6-901C-76683197A1B3}" type="slidenum">
              <a:rPr lang="en-GB" smtClean="0"/>
              <a:pPr/>
              <a:t>25</a:t>
            </a:fld>
            <a:endParaRPr lang="en-GB"/>
          </a:p>
        </p:txBody>
      </p:sp>
      <p:pic>
        <p:nvPicPr>
          <p:cNvPr id="10" name="Picture 9">
            <a:extLst>
              <a:ext uri="{FF2B5EF4-FFF2-40B4-BE49-F238E27FC236}">
                <a16:creationId xmlns:a16="http://schemas.microsoft.com/office/drawing/2014/main" id="{B96C8D1E-26DC-0B34-5B1A-1B9450390252}"/>
              </a:ext>
            </a:extLst>
          </p:cNvPr>
          <p:cNvPicPr>
            <a:picLocks noChangeAspect="1"/>
          </p:cNvPicPr>
          <p:nvPr/>
        </p:nvPicPr>
        <p:blipFill>
          <a:blip r:embed="rId3"/>
          <a:stretch>
            <a:fillRect/>
          </a:stretch>
        </p:blipFill>
        <p:spPr>
          <a:xfrm>
            <a:off x="9248697" y="4222640"/>
            <a:ext cx="2463927" cy="2133710"/>
          </a:xfrm>
          <a:prstGeom prst="rect">
            <a:avLst/>
          </a:prstGeom>
        </p:spPr>
      </p:pic>
      <p:pic>
        <p:nvPicPr>
          <p:cNvPr id="12" name="Picture 11">
            <a:extLst>
              <a:ext uri="{FF2B5EF4-FFF2-40B4-BE49-F238E27FC236}">
                <a16:creationId xmlns:a16="http://schemas.microsoft.com/office/drawing/2014/main" id="{A4B6A314-CAB1-4EF7-ADCA-09C0D5C76050}"/>
              </a:ext>
            </a:extLst>
          </p:cNvPr>
          <p:cNvPicPr>
            <a:picLocks noChangeAspect="1"/>
          </p:cNvPicPr>
          <p:nvPr/>
        </p:nvPicPr>
        <p:blipFill>
          <a:blip r:embed="rId4"/>
          <a:stretch>
            <a:fillRect/>
          </a:stretch>
        </p:blipFill>
        <p:spPr>
          <a:xfrm>
            <a:off x="6557294" y="4159137"/>
            <a:ext cx="2476627" cy="2197213"/>
          </a:xfrm>
          <a:prstGeom prst="rect">
            <a:avLst/>
          </a:prstGeom>
        </p:spPr>
      </p:pic>
      <p:pic>
        <p:nvPicPr>
          <p:cNvPr id="14" name="Picture 13">
            <a:extLst>
              <a:ext uri="{FF2B5EF4-FFF2-40B4-BE49-F238E27FC236}">
                <a16:creationId xmlns:a16="http://schemas.microsoft.com/office/drawing/2014/main" id="{E1D29BAC-3B1A-E8DC-78ED-626FB9944B8E}"/>
              </a:ext>
            </a:extLst>
          </p:cNvPr>
          <p:cNvPicPr>
            <a:picLocks noChangeAspect="1"/>
          </p:cNvPicPr>
          <p:nvPr/>
        </p:nvPicPr>
        <p:blipFill>
          <a:blip r:embed="rId5"/>
          <a:stretch>
            <a:fillRect/>
          </a:stretch>
        </p:blipFill>
        <p:spPr>
          <a:xfrm>
            <a:off x="9858216" y="2939456"/>
            <a:ext cx="1854408" cy="1283184"/>
          </a:xfrm>
          <a:prstGeom prst="rect">
            <a:avLst/>
          </a:prstGeom>
        </p:spPr>
      </p:pic>
      <p:pic>
        <p:nvPicPr>
          <p:cNvPr id="1026" name="Picture 2" descr="Seven Plus or Minus Two - Intrafocus">
            <a:extLst>
              <a:ext uri="{FF2B5EF4-FFF2-40B4-BE49-F238E27FC236}">
                <a16:creationId xmlns:a16="http://schemas.microsoft.com/office/drawing/2014/main" id="{49BF9F20-D9AA-FC7F-6D2B-EBE09846E1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3187" y="1231216"/>
            <a:ext cx="2608860" cy="1537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933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Primacy and recency effects</a:t>
            </a:r>
          </a:p>
        </p:txBody>
      </p:sp>
      <p:pic>
        <p:nvPicPr>
          <p:cNvPr id="11" name="Picture 2" descr="graph demonstrating primacy and recency effects in probability of recal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505" y="1658750"/>
            <a:ext cx="476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4294967295"/>
          </p:nvPr>
        </p:nvSpPr>
        <p:spPr>
          <a:xfrm>
            <a:off x="2050704" y="5456615"/>
            <a:ext cx="7693025" cy="706760"/>
          </a:xfrm>
          <a:prstGeom prst="rect">
            <a:avLst/>
          </a:prstGeom>
        </p:spPr>
        <p:txBody>
          <a:bodyPr/>
          <a:lstStyle/>
          <a:p>
            <a:r>
              <a:rPr lang="en-GB" sz="2000" dirty="0"/>
              <a:t>http://assets.baymard.com/blog/serial-position-effect.png</a:t>
            </a:r>
          </a:p>
        </p:txBody>
      </p:sp>
      <p:sp>
        <p:nvSpPr>
          <p:cNvPr id="2" name="Slide Number Placeholder 1"/>
          <p:cNvSpPr>
            <a:spLocks noGrp="1"/>
          </p:cNvSpPr>
          <p:nvPr>
            <p:ph type="sldNum" sz="quarter" idx="12"/>
          </p:nvPr>
        </p:nvSpPr>
        <p:spPr/>
        <p:txBody>
          <a:bodyPr/>
          <a:lstStyle/>
          <a:p>
            <a:fld id="{CBBF530E-1875-46E6-901C-76683197A1B3}" type="slidenum">
              <a:rPr lang="en-GB" smtClean="0"/>
              <a:pPr/>
              <a:t>26</a:t>
            </a:fld>
            <a:endParaRPr lang="en-GB"/>
          </a:p>
        </p:txBody>
      </p:sp>
    </p:spTree>
    <p:extLst>
      <p:ext uri="{BB962C8B-B14F-4D97-AF65-F5344CB8AC3E}">
        <p14:creationId xmlns:p14="http://schemas.microsoft.com/office/powerpoint/2010/main" val="1494872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Criticisms of Modal Model</a:t>
            </a:r>
          </a:p>
        </p:txBody>
      </p:sp>
      <p:sp>
        <p:nvSpPr>
          <p:cNvPr id="3" name="Content Placeholder 2"/>
          <p:cNvSpPr>
            <a:spLocks noGrp="1"/>
          </p:cNvSpPr>
          <p:nvPr>
            <p:ph sz="quarter" idx="13"/>
          </p:nvPr>
        </p:nvSpPr>
        <p:spPr/>
        <p:txBody>
          <a:bodyPr/>
          <a:lstStyle/>
          <a:p>
            <a:r>
              <a:rPr lang="en-GB" dirty="0"/>
              <a:t>Over simplified</a:t>
            </a:r>
          </a:p>
          <a:p>
            <a:r>
              <a:rPr lang="en-GB" dirty="0"/>
              <a:t>Evidence that short term store may behave differently for different senses</a:t>
            </a:r>
          </a:p>
          <a:p>
            <a:r>
              <a:rPr lang="en-GB" dirty="0"/>
              <a:t>Fail to explain how information stored in Long term store, rehearsal not always needed</a:t>
            </a:r>
          </a:p>
          <a:p>
            <a:r>
              <a:rPr lang="en-GB" dirty="0"/>
              <a:t>Concentration on structure of memory rather than process involved in memory and learning</a:t>
            </a:r>
          </a:p>
          <a:p>
            <a:r>
              <a:rPr lang="en-GB" dirty="0"/>
              <a:t>Vague and poorly understood neural mechanisms</a:t>
            </a:r>
            <a:br>
              <a:rPr lang="en-GB" dirty="0"/>
            </a:br>
            <a:endParaRPr lang="en-GB" dirty="0"/>
          </a:p>
          <a:p>
            <a:endParaRPr lang="en-GB" dirty="0"/>
          </a:p>
        </p:txBody>
      </p:sp>
      <p:sp>
        <p:nvSpPr>
          <p:cNvPr id="2" name="Slide Number Placeholder 1"/>
          <p:cNvSpPr>
            <a:spLocks noGrp="1"/>
          </p:cNvSpPr>
          <p:nvPr>
            <p:ph type="sldNum" sz="quarter" idx="12"/>
          </p:nvPr>
        </p:nvSpPr>
        <p:spPr/>
        <p:txBody>
          <a:bodyPr/>
          <a:lstStyle/>
          <a:p>
            <a:fld id="{CBBF530E-1875-46E6-901C-76683197A1B3}" type="slidenum">
              <a:rPr lang="en-GB" smtClean="0"/>
              <a:pPr/>
              <a:t>27</a:t>
            </a:fld>
            <a:endParaRPr lang="en-GB"/>
          </a:p>
        </p:txBody>
      </p:sp>
    </p:spTree>
    <p:extLst>
      <p:ext uri="{BB962C8B-B14F-4D97-AF65-F5344CB8AC3E}">
        <p14:creationId xmlns:p14="http://schemas.microsoft.com/office/powerpoint/2010/main" val="509933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Memory – working memory</a:t>
            </a:r>
          </a:p>
        </p:txBody>
      </p:sp>
      <p:pic>
        <p:nvPicPr>
          <p:cNvPr id="1028" name="Picture 4" descr="https://ars.els-cdn.com/content/image/1-s2.0-S0960982209021332-gr2.jpg" title="Baddeley and Hitch working memory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931" y="1106005"/>
            <a:ext cx="7252660" cy="51887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05407" y="6352143"/>
            <a:ext cx="10614991" cy="369332"/>
          </a:xfrm>
          <a:prstGeom prst="rect">
            <a:avLst/>
          </a:prstGeom>
        </p:spPr>
        <p:txBody>
          <a:bodyPr wrap="square">
            <a:spAutoFit/>
          </a:bodyPr>
          <a:lstStyle/>
          <a:p>
            <a:r>
              <a:rPr lang="en-GB" dirty="0">
                <a:solidFill>
                  <a:srgbClr val="222222"/>
                </a:solidFill>
                <a:latin typeface="Arial" panose="020B0604020202020204" pitchFamily="34" charset="0"/>
              </a:rPr>
              <a:t>Image source: Baddeley, A., 2010. Working memory. </a:t>
            </a:r>
            <a:r>
              <a:rPr lang="en-GB" i="1" dirty="0">
                <a:solidFill>
                  <a:srgbClr val="222222"/>
                </a:solidFill>
                <a:latin typeface="Arial" panose="020B0604020202020204" pitchFamily="34" charset="0"/>
              </a:rPr>
              <a:t>Current biology</a:t>
            </a:r>
            <a:r>
              <a:rPr lang="en-GB" dirty="0">
                <a:solidFill>
                  <a:srgbClr val="222222"/>
                </a:solidFill>
                <a:latin typeface="Arial" panose="020B0604020202020204" pitchFamily="34" charset="0"/>
              </a:rPr>
              <a:t>, </a:t>
            </a:r>
            <a:r>
              <a:rPr lang="en-GB" i="1" dirty="0">
                <a:solidFill>
                  <a:srgbClr val="222222"/>
                </a:solidFill>
                <a:latin typeface="Arial" panose="020B0604020202020204" pitchFamily="34" charset="0"/>
              </a:rPr>
              <a:t>20</a:t>
            </a:r>
            <a:r>
              <a:rPr lang="en-GB" dirty="0">
                <a:solidFill>
                  <a:srgbClr val="222222"/>
                </a:solidFill>
                <a:latin typeface="Arial" panose="020B0604020202020204" pitchFamily="34" charset="0"/>
              </a:rPr>
              <a:t>(4), pp.R136-R140.</a:t>
            </a:r>
            <a:endParaRPr lang="en-GB"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46278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Implications for design</a:t>
            </a:r>
          </a:p>
        </p:txBody>
      </p:sp>
      <p:sp>
        <p:nvSpPr>
          <p:cNvPr id="3" name="Content Placeholder 2"/>
          <p:cNvSpPr>
            <a:spLocks noGrp="1"/>
          </p:cNvSpPr>
          <p:nvPr>
            <p:ph sz="quarter" idx="13"/>
          </p:nvPr>
        </p:nvSpPr>
        <p:spPr>
          <a:xfrm>
            <a:off x="479376" y="1484533"/>
            <a:ext cx="7982137" cy="4395568"/>
          </a:xfrm>
        </p:spPr>
        <p:txBody>
          <a:bodyPr/>
          <a:lstStyle/>
          <a:p>
            <a:r>
              <a:rPr lang="en-GB" dirty="0"/>
              <a:t>Limit demands on working memory</a:t>
            </a:r>
          </a:p>
          <a:p>
            <a:r>
              <a:rPr lang="en-GB" dirty="0"/>
              <a:t>Consider whether users need to remember information or not for effective operation</a:t>
            </a:r>
          </a:p>
          <a:p>
            <a:r>
              <a:rPr lang="en-GB" dirty="0"/>
              <a:t>Don Norman “Knowledge in the Head” vs “Knowledge in the World” (Don Norman, Design of Everyday Things, Chap 3)</a:t>
            </a:r>
          </a:p>
          <a:p>
            <a:endParaRPr lang="en-GB" dirty="0"/>
          </a:p>
          <a:p>
            <a:r>
              <a:rPr lang="en-GB" dirty="0"/>
              <a:t>“Putting your password in the world is the antithesis of security; nevertheless, according to this PEW report, against all security rational, 49% of American users write down their passwords to keep track of them.”</a:t>
            </a:r>
          </a:p>
        </p:txBody>
      </p:sp>
      <p:pic>
        <p:nvPicPr>
          <p:cNvPr id="8" name="Picture 7" descr="screen grab showing UoN log in screen"/>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828967" y="1073426"/>
            <a:ext cx="2665327" cy="5771322"/>
          </a:xfrm>
          <a:prstGeom prst="rect">
            <a:avLst/>
          </a:prstGeom>
        </p:spPr>
      </p:pic>
      <p:sp>
        <p:nvSpPr>
          <p:cNvPr id="9" name="Oval 8" descr="oval to highlight passwords feature on iphones"/>
          <p:cNvSpPr/>
          <p:nvPr/>
        </p:nvSpPr>
        <p:spPr>
          <a:xfrm>
            <a:off x="9481930" y="4366591"/>
            <a:ext cx="1464365" cy="4837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p:cNvSpPr>
            <a:spLocks noGrp="1"/>
          </p:cNvSpPr>
          <p:nvPr>
            <p:ph type="sldNum" sz="quarter" idx="12"/>
          </p:nvPr>
        </p:nvSpPr>
        <p:spPr/>
        <p:txBody>
          <a:bodyPr/>
          <a:lstStyle/>
          <a:p>
            <a:fld id="{CBBF530E-1875-46E6-901C-76683197A1B3}" type="slidenum">
              <a:rPr lang="en-GB" smtClean="0"/>
              <a:pPr/>
              <a:t>29</a:t>
            </a:fld>
            <a:endParaRPr lang="en-GB"/>
          </a:p>
        </p:txBody>
      </p:sp>
    </p:spTree>
    <p:extLst>
      <p:ext uri="{BB962C8B-B14F-4D97-AF65-F5344CB8AC3E}">
        <p14:creationId xmlns:p14="http://schemas.microsoft.com/office/powerpoint/2010/main" val="2567851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Recap 1/2</a:t>
            </a:r>
          </a:p>
        </p:txBody>
      </p:sp>
      <p:sp>
        <p:nvSpPr>
          <p:cNvPr id="3" name="Content Placeholder 2"/>
          <p:cNvSpPr>
            <a:spLocks noGrp="1"/>
          </p:cNvSpPr>
          <p:nvPr>
            <p:ph sz="quarter" idx="13"/>
          </p:nvPr>
        </p:nvSpPr>
        <p:spPr>
          <a:xfrm>
            <a:off x="109424" y="2917998"/>
            <a:ext cx="11257699" cy="1147008"/>
          </a:xfrm>
        </p:spPr>
        <p:txBody>
          <a:bodyPr/>
          <a:lstStyle/>
          <a:p>
            <a:pPr marL="0" indent="0">
              <a:buNone/>
            </a:pPr>
            <a:r>
              <a:rPr lang="en-GB" sz="4400" b="1" dirty="0"/>
              <a:t>What did you learn last week? </a:t>
            </a:r>
          </a:p>
          <a:p>
            <a:pPr marL="0" indent="0">
              <a:buNone/>
            </a:pPr>
            <a:endParaRPr lang="en-GB" sz="4400" dirty="0"/>
          </a:p>
          <a:p>
            <a:pPr marL="0" indent="0">
              <a:buNone/>
            </a:pPr>
            <a:endParaRPr lang="en-GB" sz="4400" dirty="0"/>
          </a:p>
        </p:txBody>
      </p:sp>
      <p:sp>
        <p:nvSpPr>
          <p:cNvPr id="2" name="Slide Number Placeholder 1"/>
          <p:cNvSpPr>
            <a:spLocks noGrp="1"/>
          </p:cNvSpPr>
          <p:nvPr>
            <p:ph type="sldNum" sz="quarter" idx="12"/>
          </p:nvPr>
        </p:nvSpPr>
        <p:spPr/>
        <p:txBody>
          <a:bodyPr/>
          <a:lstStyle/>
          <a:p>
            <a:fld id="{CBBF530E-1875-46E6-901C-76683197A1B3}" type="slidenum">
              <a:rPr lang="en-GB" smtClean="0"/>
              <a:pPr/>
              <a:t>3</a:t>
            </a:fld>
            <a:endParaRPr lang="en-GB"/>
          </a:p>
        </p:txBody>
      </p:sp>
    </p:spTree>
    <p:extLst>
      <p:ext uri="{BB962C8B-B14F-4D97-AF65-F5344CB8AC3E}">
        <p14:creationId xmlns:p14="http://schemas.microsoft.com/office/powerpoint/2010/main" val="1584083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E7FC89-2B01-6D8A-F689-DA778C1E325A}"/>
              </a:ext>
            </a:extLst>
          </p:cNvPr>
          <p:cNvSpPr>
            <a:spLocks noGrp="1"/>
          </p:cNvSpPr>
          <p:nvPr>
            <p:ph type="title"/>
          </p:nvPr>
        </p:nvSpPr>
        <p:spPr/>
        <p:txBody>
          <a:bodyPr/>
          <a:lstStyle/>
          <a:p>
            <a:r>
              <a:rPr lang="en-GB" dirty="0"/>
              <a:t>Implications for design – part 2</a:t>
            </a:r>
          </a:p>
        </p:txBody>
      </p:sp>
      <p:sp>
        <p:nvSpPr>
          <p:cNvPr id="9" name="Text Placeholder 8">
            <a:extLst>
              <a:ext uri="{FF2B5EF4-FFF2-40B4-BE49-F238E27FC236}">
                <a16:creationId xmlns:a16="http://schemas.microsoft.com/office/drawing/2014/main" id="{6002E0AA-3A4F-4936-BF5C-DF8994B84618}"/>
              </a:ext>
            </a:extLst>
          </p:cNvPr>
          <p:cNvSpPr>
            <a:spLocks noGrp="1"/>
          </p:cNvSpPr>
          <p:nvPr>
            <p:ph type="body" sz="quarter" idx="15"/>
          </p:nvPr>
        </p:nvSpPr>
        <p:spPr>
          <a:xfrm>
            <a:off x="479376" y="1259683"/>
            <a:ext cx="11257698" cy="627765"/>
          </a:xfrm>
        </p:spPr>
        <p:txBody>
          <a:bodyPr/>
          <a:lstStyle/>
          <a:p>
            <a:r>
              <a:rPr lang="en-GB" dirty="0"/>
              <a:t>Does anyone know the most used password in 2023? </a:t>
            </a:r>
          </a:p>
        </p:txBody>
      </p:sp>
      <p:sp>
        <p:nvSpPr>
          <p:cNvPr id="8" name="Content Placeholder 7">
            <a:extLst>
              <a:ext uri="{FF2B5EF4-FFF2-40B4-BE49-F238E27FC236}">
                <a16:creationId xmlns:a16="http://schemas.microsoft.com/office/drawing/2014/main" id="{49E4C576-3EA7-E578-C431-0E0EB677A9A4}"/>
              </a:ext>
            </a:extLst>
          </p:cNvPr>
          <p:cNvSpPr>
            <a:spLocks noGrp="1"/>
          </p:cNvSpPr>
          <p:nvPr>
            <p:ph sz="quarter" idx="13"/>
          </p:nvPr>
        </p:nvSpPr>
        <p:spPr>
          <a:xfrm>
            <a:off x="584307" y="1751993"/>
            <a:ext cx="11257699" cy="3746498"/>
          </a:xfrm>
        </p:spPr>
        <p:txBody>
          <a:bodyPr/>
          <a:lstStyle/>
          <a:p>
            <a:pPr marL="514350" indent="-514350">
              <a:buFont typeface="+mj-lt"/>
              <a:buAutoNum type="arabicPeriod"/>
            </a:pPr>
            <a:r>
              <a:rPr lang="en-GB" sz="2400" dirty="0"/>
              <a:t>123456</a:t>
            </a:r>
          </a:p>
          <a:p>
            <a:pPr marL="514350" indent="-514350">
              <a:buFont typeface="+mj-lt"/>
              <a:buAutoNum type="arabicPeriod"/>
            </a:pPr>
            <a:r>
              <a:rPr lang="en-GB" sz="2400" dirty="0"/>
              <a:t>password</a:t>
            </a:r>
          </a:p>
          <a:p>
            <a:pPr marL="514350" indent="-514350">
              <a:buFont typeface="+mj-lt"/>
              <a:buAutoNum type="arabicPeriod"/>
            </a:pPr>
            <a:r>
              <a:rPr lang="en-GB" sz="2400" dirty="0"/>
              <a:t>123456789</a:t>
            </a:r>
          </a:p>
          <a:p>
            <a:pPr marL="514350" indent="-514350">
              <a:buFont typeface="+mj-lt"/>
              <a:buAutoNum type="arabicPeriod"/>
            </a:pPr>
            <a:r>
              <a:rPr lang="en-GB" sz="2400" dirty="0"/>
              <a:t>12345</a:t>
            </a:r>
          </a:p>
          <a:p>
            <a:pPr marL="514350" indent="-514350">
              <a:buFont typeface="+mj-lt"/>
              <a:buAutoNum type="arabicPeriod"/>
            </a:pPr>
            <a:r>
              <a:rPr lang="en-GB" sz="2400" dirty="0"/>
              <a:t>12345678</a:t>
            </a:r>
          </a:p>
          <a:p>
            <a:pPr marL="514350" indent="-514350">
              <a:buFont typeface="+mj-lt"/>
              <a:buAutoNum type="arabicPeriod"/>
            </a:pPr>
            <a:r>
              <a:rPr lang="en-GB" sz="2400" dirty="0"/>
              <a:t>qwerty</a:t>
            </a:r>
          </a:p>
          <a:p>
            <a:pPr marL="514350" indent="-514350">
              <a:buFont typeface="+mj-lt"/>
              <a:buAutoNum type="arabicPeriod"/>
            </a:pPr>
            <a:r>
              <a:rPr lang="en-GB" sz="2400" dirty="0"/>
              <a:t>1234567</a:t>
            </a:r>
          </a:p>
          <a:p>
            <a:pPr marL="514350" indent="-514350">
              <a:buFont typeface="+mj-lt"/>
              <a:buAutoNum type="arabicPeriod"/>
            </a:pPr>
            <a:r>
              <a:rPr lang="en-GB" sz="2400" dirty="0"/>
              <a:t>111111</a:t>
            </a:r>
          </a:p>
          <a:p>
            <a:pPr marL="514350" indent="-514350">
              <a:buFont typeface="+mj-lt"/>
              <a:buAutoNum type="arabicPeriod"/>
            </a:pPr>
            <a:r>
              <a:rPr lang="en-GB" sz="2400" dirty="0"/>
              <a:t>1234567890</a:t>
            </a:r>
          </a:p>
          <a:p>
            <a:pPr marL="514350" indent="-514350">
              <a:buFont typeface="+mj-lt"/>
              <a:buAutoNum type="arabicPeriod"/>
            </a:pPr>
            <a:r>
              <a:rPr lang="en-GB" sz="2400" dirty="0"/>
              <a:t>123123</a:t>
            </a:r>
            <a:endParaRPr lang="en-GB" sz="1400" dirty="0"/>
          </a:p>
          <a:p>
            <a:pPr marL="514350" indent="-514350">
              <a:buFont typeface="+mj-lt"/>
              <a:buAutoNum type="arabicPeriod"/>
            </a:pPr>
            <a:endParaRPr lang="en-GB" sz="2400" dirty="0"/>
          </a:p>
        </p:txBody>
      </p:sp>
      <p:sp>
        <p:nvSpPr>
          <p:cNvPr id="11" name="TextBox 10">
            <a:extLst>
              <a:ext uri="{FF2B5EF4-FFF2-40B4-BE49-F238E27FC236}">
                <a16:creationId xmlns:a16="http://schemas.microsoft.com/office/drawing/2014/main" id="{D26DB190-CDC6-7D8B-B7BC-5B44672311CD}"/>
              </a:ext>
            </a:extLst>
          </p:cNvPr>
          <p:cNvSpPr txBox="1"/>
          <p:nvPr/>
        </p:nvSpPr>
        <p:spPr>
          <a:xfrm>
            <a:off x="5037499" y="2796076"/>
            <a:ext cx="5438911" cy="2308324"/>
          </a:xfrm>
          <a:prstGeom prst="rect">
            <a:avLst/>
          </a:prstGeom>
          <a:noFill/>
        </p:spPr>
        <p:txBody>
          <a:bodyPr wrap="square" rtlCol="0">
            <a:spAutoFit/>
          </a:bodyPr>
          <a:lstStyle/>
          <a:p>
            <a:r>
              <a:rPr lang="en-GB" sz="2400" b="1" dirty="0"/>
              <a:t>People are “cognitive misers” (spend thrifts) – we avoid exerting cognitive effort. </a:t>
            </a:r>
          </a:p>
          <a:p>
            <a:endParaRPr lang="en-GB" sz="2400" b="1" dirty="0"/>
          </a:p>
          <a:p>
            <a:r>
              <a:rPr lang="en-GB" sz="2400" b="1" dirty="0"/>
              <a:t>How might you overcome this issue when setting passwords?</a:t>
            </a:r>
          </a:p>
        </p:txBody>
      </p:sp>
      <p:sp>
        <p:nvSpPr>
          <p:cNvPr id="13" name="TextBox 12">
            <a:extLst>
              <a:ext uri="{FF2B5EF4-FFF2-40B4-BE49-F238E27FC236}">
                <a16:creationId xmlns:a16="http://schemas.microsoft.com/office/drawing/2014/main" id="{5695271B-798D-DA0C-0EF2-736240753BD1}"/>
              </a:ext>
            </a:extLst>
          </p:cNvPr>
          <p:cNvSpPr txBox="1"/>
          <p:nvPr/>
        </p:nvSpPr>
        <p:spPr>
          <a:xfrm>
            <a:off x="1558731" y="6356350"/>
            <a:ext cx="9074537" cy="369332"/>
          </a:xfrm>
          <a:prstGeom prst="rect">
            <a:avLst/>
          </a:prstGeom>
          <a:noFill/>
        </p:spPr>
        <p:txBody>
          <a:bodyPr wrap="square">
            <a:spAutoFit/>
          </a:bodyPr>
          <a:lstStyle/>
          <a:p>
            <a:r>
              <a:rPr lang="en-GB" dirty="0">
                <a:hlinkClick r:id="rId3"/>
              </a:rPr>
              <a:t>Source: 20 Most Hacked Passwords in 2023: Is Yours Here? (safetydetectives.com)</a:t>
            </a:r>
            <a:endParaRPr lang="en-GB" dirty="0"/>
          </a:p>
        </p:txBody>
      </p:sp>
      <p:sp>
        <p:nvSpPr>
          <p:cNvPr id="2" name="Slide Number Placeholder 1">
            <a:extLst>
              <a:ext uri="{FF2B5EF4-FFF2-40B4-BE49-F238E27FC236}">
                <a16:creationId xmlns:a16="http://schemas.microsoft.com/office/drawing/2014/main" id="{7CC71EB3-90E5-1D79-21D1-BB3B913EA48A}"/>
              </a:ext>
            </a:extLst>
          </p:cNvPr>
          <p:cNvSpPr>
            <a:spLocks noGrp="1"/>
          </p:cNvSpPr>
          <p:nvPr>
            <p:ph type="sldNum" sz="quarter" idx="12"/>
          </p:nvPr>
        </p:nvSpPr>
        <p:spPr/>
        <p:txBody>
          <a:bodyPr/>
          <a:lstStyle/>
          <a:p>
            <a:fld id="{CBBF530E-1875-46E6-901C-76683197A1B3}" type="slidenum">
              <a:rPr lang="en-GB" smtClean="0"/>
              <a:pPr/>
              <a:t>30</a:t>
            </a:fld>
            <a:endParaRPr lang="en-GB"/>
          </a:p>
        </p:txBody>
      </p:sp>
    </p:spTree>
    <p:extLst>
      <p:ext uri="{BB962C8B-B14F-4D97-AF65-F5344CB8AC3E}">
        <p14:creationId xmlns:p14="http://schemas.microsoft.com/office/powerpoint/2010/main" val="346887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err="1"/>
              <a:t>Microbreak</a:t>
            </a:r>
            <a:endParaRPr lang="en-GB" dirty="0"/>
          </a:p>
        </p:txBody>
      </p:sp>
      <p:sp>
        <p:nvSpPr>
          <p:cNvPr id="3" name="Content Placeholder 2"/>
          <p:cNvSpPr>
            <a:spLocks noGrp="1"/>
          </p:cNvSpPr>
          <p:nvPr>
            <p:ph sz="quarter" idx="13"/>
          </p:nvPr>
        </p:nvSpPr>
        <p:spPr>
          <a:xfrm>
            <a:off x="403875" y="2858262"/>
            <a:ext cx="11257699" cy="941951"/>
          </a:xfrm>
        </p:spPr>
        <p:txBody>
          <a:bodyPr/>
          <a:lstStyle/>
          <a:p>
            <a:pPr fontAlgn="base"/>
            <a:r>
              <a:rPr lang="en-GB" sz="3600" b="1" dirty="0"/>
              <a:t>Does anyone have an interesting anecdote about a memory failure they’d like to share???????</a:t>
            </a:r>
            <a:endParaRPr lang="en-US" sz="3600" b="1" dirty="0"/>
          </a:p>
          <a:p>
            <a:endParaRPr lang="en-GB" sz="2400" dirty="0"/>
          </a:p>
        </p:txBody>
      </p:sp>
      <p:sp>
        <p:nvSpPr>
          <p:cNvPr id="2" name="Slide Number Placeholder 1"/>
          <p:cNvSpPr>
            <a:spLocks noGrp="1"/>
          </p:cNvSpPr>
          <p:nvPr>
            <p:ph type="sldNum" sz="quarter" idx="12"/>
          </p:nvPr>
        </p:nvSpPr>
        <p:spPr/>
        <p:txBody>
          <a:bodyPr/>
          <a:lstStyle/>
          <a:p>
            <a:fld id="{CBBF530E-1875-46E6-901C-76683197A1B3}" type="slidenum">
              <a:rPr lang="en-GB" smtClean="0"/>
              <a:pPr/>
              <a:t>31</a:t>
            </a:fld>
            <a:endParaRPr lang="en-GB"/>
          </a:p>
        </p:txBody>
      </p:sp>
    </p:spTree>
    <p:extLst>
      <p:ext uri="{BB962C8B-B14F-4D97-AF65-F5344CB8AC3E}">
        <p14:creationId xmlns:p14="http://schemas.microsoft.com/office/powerpoint/2010/main" val="397236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Long term memory – different types</a:t>
            </a:r>
          </a:p>
        </p:txBody>
      </p:sp>
      <p:sp>
        <p:nvSpPr>
          <p:cNvPr id="21" name="Rectangle 3"/>
          <p:cNvSpPr txBox="1">
            <a:spLocks noChangeArrowheads="1"/>
          </p:cNvSpPr>
          <p:nvPr/>
        </p:nvSpPr>
        <p:spPr bwMode="auto">
          <a:xfrm>
            <a:off x="838200" y="1162728"/>
            <a:ext cx="10664439" cy="4923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lvl="0">
              <a:buClr>
                <a:srgbClr val="003366"/>
              </a:buClr>
            </a:pPr>
            <a:r>
              <a:rPr lang="en-GB" sz="2000" dirty="0">
                <a:solidFill>
                  <a:schemeClr val="tx2"/>
                </a:solidFill>
                <a:latin typeface="Arial" panose="020B0604020202020204" pitchFamily="34" charset="0"/>
                <a:cs typeface="Arial" panose="020B0604020202020204" pitchFamily="34" charset="0"/>
              </a:rPr>
              <a:t>Declarative memory (sometimes called explicit)</a:t>
            </a:r>
          </a:p>
          <a:p>
            <a:pPr lvl="1">
              <a:buClr>
                <a:srgbClr val="003366"/>
              </a:buClr>
            </a:pPr>
            <a:r>
              <a:rPr lang="en-GB" sz="2000" dirty="0">
                <a:solidFill>
                  <a:schemeClr val="tx2"/>
                </a:solidFill>
                <a:latin typeface="Arial" panose="020B0604020202020204" pitchFamily="34" charset="0"/>
                <a:cs typeface="Arial" panose="020B0604020202020204" pitchFamily="34" charset="0"/>
              </a:rPr>
              <a:t>Semantic memory</a:t>
            </a:r>
          </a:p>
          <a:p>
            <a:pPr lvl="2">
              <a:buClr>
                <a:srgbClr val="003366"/>
              </a:buClr>
            </a:pPr>
            <a:r>
              <a:rPr lang="en-GB" dirty="0">
                <a:solidFill>
                  <a:schemeClr val="tx2"/>
                </a:solidFill>
                <a:latin typeface="Arial" panose="020B0604020202020204" pitchFamily="34" charset="0"/>
                <a:cs typeface="Arial" panose="020B0604020202020204" pitchFamily="34" charset="0"/>
              </a:rPr>
              <a:t>Structured record of facts, meanings, concept and knowledge</a:t>
            </a:r>
          </a:p>
          <a:p>
            <a:pPr lvl="2">
              <a:buClr>
                <a:srgbClr val="003366"/>
              </a:buClr>
            </a:pPr>
            <a:r>
              <a:rPr lang="en-GB" dirty="0">
                <a:solidFill>
                  <a:schemeClr val="tx2"/>
                </a:solidFill>
                <a:latin typeface="Arial" panose="020B0604020202020204" pitchFamily="34" charset="0"/>
                <a:cs typeface="Arial" panose="020B0604020202020204" pitchFamily="34" charset="0"/>
              </a:rPr>
              <a:t>Can be consciously recalled</a:t>
            </a:r>
          </a:p>
          <a:p>
            <a:pPr lvl="2">
              <a:buClr>
                <a:srgbClr val="003366"/>
              </a:buClr>
            </a:pPr>
            <a:r>
              <a:rPr lang="en-GB" dirty="0">
                <a:solidFill>
                  <a:schemeClr val="tx2"/>
                </a:solidFill>
                <a:latin typeface="Arial" panose="020B0604020202020204" pitchFamily="34" charset="0"/>
                <a:cs typeface="Arial" panose="020B0604020202020204" pitchFamily="34" charset="0"/>
              </a:rPr>
              <a:t>Independent of personal experience and spatial/temporal context</a:t>
            </a:r>
          </a:p>
          <a:p>
            <a:pPr lvl="2">
              <a:buClr>
                <a:srgbClr val="003366"/>
              </a:buClr>
            </a:pPr>
            <a:r>
              <a:rPr lang="en-GB" dirty="0">
                <a:solidFill>
                  <a:schemeClr val="tx2"/>
                </a:solidFill>
                <a:latin typeface="Arial" panose="020B0604020202020204" pitchFamily="34" charset="0"/>
                <a:cs typeface="Arial" panose="020B0604020202020204" pitchFamily="34" charset="0"/>
              </a:rPr>
              <a:t>“The module code is MMME4054”</a:t>
            </a:r>
          </a:p>
          <a:p>
            <a:pPr>
              <a:buClr>
                <a:srgbClr val="003366"/>
              </a:buClr>
            </a:pPr>
            <a:r>
              <a:rPr lang="en-GB" sz="2000" dirty="0">
                <a:solidFill>
                  <a:schemeClr val="tx2"/>
                </a:solidFill>
                <a:latin typeface="Arial" panose="020B0604020202020204" pitchFamily="34" charset="0"/>
                <a:cs typeface="Arial" panose="020B0604020202020204" pitchFamily="34" charset="0"/>
              </a:rPr>
              <a:t>Episodic memory</a:t>
            </a:r>
          </a:p>
          <a:p>
            <a:pPr lvl="3">
              <a:buClr>
                <a:srgbClr val="003366"/>
              </a:buClr>
            </a:pPr>
            <a:r>
              <a:rPr lang="en-GB" sz="2000" dirty="0">
                <a:solidFill>
                  <a:schemeClr val="tx2"/>
                </a:solidFill>
                <a:latin typeface="Arial" panose="020B0604020202020204" pitchFamily="34" charset="0"/>
                <a:cs typeface="Arial" panose="020B0604020202020204" pitchFamily="34" charset="0"/>
              </a:rPr>
              <a:t>Memory of experiences and specific events</a:t>
            </a:r>
          </a:p>
          <a:p>
            <a:pPr lvl="3">
              <a:buClr>
                <a:srgbClr val="003366"/>
              </a:buClr>
            </a:pPr>
            <a:r>
              <a:rPr lang="en-GB" sz="2000" dirty="0">
                <a:solidFill>
                  <a:schemeClr val="tx2"/>
                </a:solidFill>
                <a:latin typeface="Arial" panose="020B0604020202020204" pitchFamily="34" charset="0"/>
                <a:cs typeface="Arial" panose="020B0604020202020204" pitchFamily="34" charset="0"/>
              </a:rPr>
              <a:t>Semantic memory can be derived from episodic memory E.g. Using a story to underpin a fact to improve its memorability</a:t>
            </a:r>
          </a:p>
          <a:p>
            <a:pPr lvl="3">
              <a:buClr>
                <a:srgbClr val="003366"/>
              </a:buClr>
            </a:pPr>
            <a:r>
              <a:rPr lang="en-GB" sz="2000" dirty="0">
                <a:solidFill>
                  <a:schemeClr val="tx2"/>
                </a:solidFill>
                <a:latin typeface="Arial" panose="020B0604020202020204" pitchFamily="34" charset="0"/>
                <a:cs typeface="Arial" panose="020B0604020202020204" pitchFamily="34" charset="0"/>
              </a:rPr>
              <a:t>“In the first lecture, Kyle showed a silly video about Norman doors”</a:t>
            </a:r>
          </a:p>
          <a:p>
            <a:pPr lvl="0">
              <a:buClr>
                <a:srgbClr val="003366"/>
              </a:buClr>
            </a:pPr>
            <a:r>
              <a:rPr lang="en-GB" sz="2000" dirty="0">
                <a:solidFill>
                  <a:schemeClr val="tx2"/>
                </a:solidFill>
                <a:latin typeface="Arial" panose="020B0604020202020204" pitchFamily="34" charset="0"/>
                <a:cs typeface="Arial" panose="020B0604020202020204" pitchFamily="34" charset="0"/>
              </a:rPr>
              <a:t>Procedural memory (part of implicit long term memory)</a:t>
            </a:r>
          </a:p>
          <a:p>
            <a:pPr lvl="1">
              <a:buClr>
                <a:srgbClr val="003366"/>
              </a:buClr>
            </a:pPr>
            <a:r>
              <a:rPr lang="en-GB" sz="2000" dirty="0">
                <a:solidFill>
                  <a:schemeClr val="tx2"/>
                </a:solidFill>
                <a:latin typeface="Arial" panose="020B0604020202020204" pitchFamily="34" charset="0"/>
                <a:cs typeface="Arial" panose="020B0604020202020204" pitchFamily="34" charset="0"/>
              </a:rPr>
              <a:t>Unconscious memory of skills and how to do things</a:t>
            </a:r>
          </a:p>
          <a:p>
            <a:pPr lvl="1">
              <a:buClr>
                <a:srgbClr val="003366"/>
              </a:buClr>
            </a:pPr>
            <a:r>
              <a:rPr lang="en-GB" sz="2000" dirty="0">
                <a:solidFill>
                  <a:schemeClr val="tx2"/>
                </a:solidFill>
                <a:latin typeface="Arial" panose="020B0604020202020204" pitchFamily="34" charset="0"/>
                <a:cs typeface="Arial" panose="020B0604020202020204" pitchFamily="34" charset="0"/>
              </a:rPr>
              <a:t>Aids ‘automatic’ behaviour</a:t>
            </a:r>
            <a:r>
              <a:rPr lang="en-US" sz="2000" dirty="0">
                <a:solidFill>
                  <a:schemeClr val="tx2"/>
                </a:solidFill>
                <a:latin typeface="Arial" panose="020B0604020202020204" pitchFamily="34" charset="0"/>
                <a:cs typeface="Arial" panose="020B0604020202020204" pitchFamily="34" charset="0"/>
              </a:rPr>
              <a:t> </a:t>
            </a:r>
          </a:p>
          <a:p>
            <a:pPr lvl="1">
              <a:buClr>
                <a:srgbClr val="003366"/>
              </a:buClr>
            </a:pPr>
            <a:r>
              <a:rPr lang="en-US" sz="2000" dirty="0">
                <a:solidFill>
                  <a:schemeClr val="tx2"/>
                </a:solidFill>
                <a:latin typeface="Arial" panose="020B0604020202020204" pitchFamily="34" charset="0"/>
                <a:cs typeface="Arial" panose="020B0604020202020204" pitchFamily="34" charset="0"/>
              </a:rPr>
              <a:t>I know how to write, ride a bike, </a:t>
            </a:r>
            <a:r>
              <a:rPr lang="en-US" sz="2000" dirty="0" err="1">
                <a:solidFill>
                  <a:schemeClr val="tx2"/>
                </a:solidFill>
                <a:latin typeface="Arial" panose="020B0604020202020204" pitchFamily="34" charset="0"/>
                <a:cs typeface="Arial" panose="020B0604020202020204" pitchFamily="34" charset="0"/>
              </a:rPr>
              <a:t>touchtype</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etc</a:t>
            </a:r>
            <a:endParaRPr lang="en-GB" sz="2000" dirty="0">
              <a:solidFill>
                <a:schemeClr val="tx2"/>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9797874"/>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Eyewitness Testimony and Flashbulb memory</a:t>
            </a:r>
          </a:p>
        </p:txBody>
      </p:sp>
      <p:sp>
        <p:nvSpPr>
          <p:cNvPr id="3" name="Content Placeholder 2"/>
          <p:cNvSpPr>
            <a:spLocks noGrp="1"/>
          </p:cNvSpPr>
          <p:nvPr>
            <p:ph sz="quarter" idx="13"/>
          </p:nvPr>
        </p:nvSpPr>
        <p:spPr>
          <a:xfrm>
            <a:off x="384127" y="1225553"/>
            <a:ext cx="6127510" cy="3746498"/>
          </a:xfrm>
        </p:spPr>
        <p:txBody>
          <a:bodyPr/>
          <a:lstStyle/>
          <a:p>
            <a:r>
              <a:rPr lang="en-GB" sz="2000" dirty="0"/>
              <a:t>Eyewitness: Loftus et al (1979 onwards)</a:t>
            </a:r>
          </a:p>
          <a:p>
            <a:pPr lvl="1"/>
            <a:r>
              <a:rPr lang="en-GB" sz="2000" dirty="0"/>
              <a:t>If witness exposed to new post-event information this may affect recall of events</a:t>
            </a:r>
          </a:p>
          <a:p>
            <a:pPr lvl="1"/>
            <a:r>
              <a:rPr lang="en-GB" sz="2000" dirty="0"/>
              <a:t>Witness memory can be altered by type of questions posed during questioning</a:t>
            </a:r>
          </a:p>
          <a:p>
            <a:pPr lvl="1"/>
            <a:r>
              <a:rPr lang="en-GB" sz="2000" dirty="0">
                <a:hlinkClick r:id="rId3"/>
              </a:rPr>
              <a:t>Ted talk on False memories and behaviour change</a:t>
            </a:r>
            <a:endParaRPr lang="en-GB" sz="2000" dirty="0"/>
          </a:p>
          <a:p>
            <a:r>
              <a:rPr lang="en-GB" sz="2000" dirty="0"/>
              <a:t>Flashbulb (Brown &amp; Kulik, 1982 and others)</a:t>
            </a:r>
          </a:p>
          <a:p>
            <a:pPr lvl="1"/>
            <a:r>
              <a:rPr lang="en-GB" sz="2000" dirty="0"/>
              <a:t>Vivid memory of dramatic or surprising event</a:t>
            </a:r>
          </a:p>
          <a:p>
            <a:pPr lvl="1"/>
            <a:r>
              <a:rPr lang="en-GB" sz="2000" dirty="0"/>
              <a:t>May be preserved due to trigger of neural mechanism due to surprise, consequentiality etc.</a:t>
            </a:r>
          </a:p>
          <a:p>
            <a:pPr lvl="1"/>
            <a:r>
              <a:rPr lang="en-GB" sz="2000" dirty="0"/>
              <a:t>May be maintained by repeated reporting of incident</a:t>
            </a:r>
          </a:p>
          <a:p>
            <a:pPr lvl="1"/>
            <a:r>
              <a:rPr lang="en-GB" sz="2000" dirty="0"/>
              <a:t>Memories may still change or decay over time</a:t>
            </a:r>
          </a:p>
        </p:txBody>
      </p:sp>
      <p:pic>
        <p:nvPicPr>
          <p:cNvPr id="5" name="Picture 4" descr="A table showing different speed estimates of cars in a witnessed accident, showing that these change depending on the verb used in the questionning (&quot;smashed&quot;, &quot;hit&quot; etc)&#10;&#10;"/>
          <p:cNvPicPr>
            <a:picLocks noChangeAspect="1"/>
          </p:cNvPicPr>
          <p:nvPr/>
        </p:nvPicPr>
        <p:blipFill>
          <a:blip r:embed="rId4"/>
          <a:stretch>
            <a:fillRect/>
          </a:stretch>
        </p:blipFill>
        <p:spPr>
          <a:xfrm>
            <a:off x="8286673" y="1391829"/>
            <a:ext cx="3601749" cy="2426683"/>
          </a:xfrm>
          <a:prstGeom prst="rect">
            <a:avLst/>
          </a:prstGeom>
        </p:spPr>
      </p:pic>
      <p:sp>
        <p:nvSpPr>
          <p:cNvPr id="6" name="TextBox 5"/>
          <p:cNvSpPr txBox="1"/>
          <p:nvPr/>
        </p:nvSpPr>
        <p:spPr>
          <a:xfrm>
            <a:off x="8415717" y="3818512"/>
            <a:ext cx="3131618" cy="1200329"/>
          </a:xfrm>
          <a:prstGeom prst="rect">
            <a:avLst/>
          </a:prstGeom>
          <a:noFill/>
        </p:spPr>
        <p:txBody>
          <a:bodyPr wrap="square" rtlCol="0">
            <a:spAutoFit/>
          </a:bodyPr>
          <a:lstStyle/>
          <a:p>
            <a:r>
              <a:rPr lang="en-GB" sz="1200" dirty="0"/>
              <a:t>Taken from: Loftus, E.F. and Palmer, J.C., 1974. Reconstruction of automobile destruction: An example of the interaction between language and memory. </a:t>
            </a:r>
            <a:r>
              <a:rPr lang="en-GB" sz="1200" i="1" dirty="0"/>
              <a:t>Journal of verbal learning and verbal </a:t>
            </a:r>
            <a:r>
              <a:rPr lang="en-GB" sz="1200" i="1" dirty="0" err="1"/>
              <a:t>behavior</a:t>
            </a:r>
            <a:r>
              <a:rPr lang="en-GB" sz="1200" dirty="0"/>
              <a:t>, </a:t>
            </a:r>
            <a:r>
              <a:rPr lang="en-GB" sz="1200" i="1" dirty="0"/>
              <a:t>13</a:t>
            </a:r>
            <a:r>
              <a:rPr lang="en-GB" sz="1200" dirty="0"/>
              <a:t>(5), pp.585-589.</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2050" name="Picture 2" descr="Loftus and Palmer 1974 | Car Crash Experiment">
            <a:extLst>
              <a:ext uri="{FF2B5EF4-FFF2-40B4-BE49-F238E27FC236}">
                <a16:creationId xmlns:a16="http://schemas.microsoft.com/office/drawing/2014/main" id="{14CCB2AD-E9CF-D809-EC27-1B85F2BF9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6909" y="4972051"/>
            <a:ext cx="2188304" cy="17494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ftus and Palmer 1974 | Car Crash Experiment">
            <a:extLst>
              <a:ext uri="{FF2B5EF4-FFF2-40B4-BE49-F238E27FC236}">
                <a16:creationId xmlns:a16="http://schemas.microsoft.com/office/drawing/2014/main" id="{76C8BA7F-1154-84AC-84F6-078A2A1784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25553"/>
            <a:ext cx="2207910" cy="172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489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Memory during traumatic events</a:t>
            </a:r>
          </a:p>
        </p:txBody>
      </p:sp>
      <p:sp>
        <p:nvSpPr>
          <p:cNvPr id="3" name="Content Placeholder 2" title="description of the influence of emotion on memory"/>
          <p:cNvSpPr>
            <a:spLocks noGrp="1"/>
          </p:cNvSpPr>
          <p:nvPr>
            <p:ph sz="quarter" idx="13"/>
          </p:nvPr>
        </p:nvSpPr>
        <p:spPr>
          <a:xfrm>
            <a:off x="384126" y="1225553"/>
            <a:ext cx="7105245" cy="3746498"/>
          </a:xfrm>
        </p:spPr>
        <p:txBody>
          <a:bodyPr/>
          <a:lstStyle/>
          <a:p>
            <a:pPr marL="0" indent="0">
              <a:buNone/>
            </a:pPr>
            <a:r>
              <a:rPr lang="en-GB" sz="2000" b="1" dirty="0"/>
              <a:t>“How does emotion in a traumatic event like 9/11 influence our memories?</a:t>
            </a:r>
          </a:p>
          <a:p>
            <a:pPr marL="0" indent="0">
              <a:buNone/>
            </a:pPr>
            <a:br>
              <a:rPr lang="en-GB" sz="1800" dirty="0"/>
            </a:br>
            <a:r>
              <a:rPr lang="en-GB" sz="2000" dirty="0"/>
              <a:t>Emotion kind of focuses you on a few details but lets you ignore other details. And if you are highly aroused by fear, that emotion helps you store things in your memory better, in a storage process called consolidation that depends on the interaction of the </a:t>
            </a:r>
            <a:r>
              <a:rPr lang="en-GB" sz="2000" dirty="0">
                <a:hlinkClick r:id="rId3"/>
              </a:rPr>
              <a:t>amygdala</a:t>
            </a:r>
            <a:r>
              <a:rPr lang="en-GB" sz="2000" dirty="0"/>
              <a:t> and </a:t>
            </a:r>
            <a:r>
              <a:rPr lang="en-GB" sz="2000" dirty="0">
                <a:hlinkClick r:id="rId4"/>
              </a:rPr>
              <a:t>hippocampus</a:t>
            </a:r>
            <a:r>
              <a:rPr lang="en-GB" sz="2000" dirty="0"/>
              <a:t>. </a:t>
            </a:r>
            <a:r>
              <a:rPr lang="en-GB" sz="2000" b="1" dirty="0"/>
              <a:t>But what we've known for a while is that emotion gives you a stronger confidence in your memory than it does necessarily in the accuracy.”</a:t>
            </a:r>
          </a:p>
          <a:p>
            <a:pPr marL="0" indent="0">
              <a:buNone/>
            </a:pPr>
            <a:endParaRPr lang="en-GB" sz="2000" dirty="0"/>
          </a:p>
          <a:p>
            <a:pPr marL="0" indent="0">
              <a:buNone/>
            </a:pPr>
            <a:r>
              <a:rPr lang="en-GB" sz="2000" dirty="0"/>
              <a:t>Interview with NYU psychologist and 911 researcher Elizabeth A. Phelps, taken from </a:t>
            </a:r>
            <a:r>
              <a:rPr lang="en-GB" sz="2000" dirty="0">
                <a:hlinkClick r:id="rId5"/>
              </a:rPr>
              <a:t>Scientific American</a:t>
            </a:r>
            <a:endParaRPr lang="en-GB" sz="1800" dirty="0"/>
          </a:p>
        </p:txBody>
      </p:sp>
      <p:pic>
        <p:nvPicPr>
          <p:cNvPr id="1026" name="Picture 2" descr="https://upload.wikimedia.org/wikipedia/commons/8/8a/UA_Flight_175_hits_WTC_south_tower_9-11_edit.jpeg" title="Image of world trade centre 911 disa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7239" y="1552125"/>
            <a:ext cx="3854040" cy="33537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779657" y="5153917"/>
            <a:ext cx="4097310" cy="1384995"/>
          </a:xfrm>
          <a:prstGeom prst="rect">
            <a:avLst/>
          </a:prstGeom>
        </p:spPr>
        <p:txBody>
          <a:bodyPr wrap="square">
            <a:spAutoFit/>
          </a:bodyPr>
          <a:lstStyle/>
          <a:p>
            <a:r>
              <a:rPr lang="en-GB" sz="1200" dirty="0"/>
              <a:t>By UA_Flight_175_hits_WTC_south_tower_9-11.jpeg: Flickr user </a:t>
            </a:r>
            <a:r>
              <a:rPr lang="en-GB" sz="1200" dirty="0" err="1"/>
              <a:t>TheMachineStops</a:t>
            </a:r>
            <a:r>
              <a:rPr lang="en-GB" sz="1200" dirty="0"/>
              <a:t> (Robert J. </a:t>
            </a:r>
            <a:r>
              <a:rPr lang="en-GB" sz="1200" dirty="0" err="1"/>
              <a:t>Fisch</a:t>
            </a:r>
            <a:r>
              <a:rPr lang="en-GB" sz="1200" dirty="0"/>
              <a:t>)derivative work: </a:t>
            </a:r>
            <a:r>
              <a:rPr lang="en-GB" sz="1200" dirty="0" err="1"/>
              <a:t>upstateNYer</a:t>
            </a:r>
            <a:r>
              <a:rPr lang="en-GB" sz="1200" dirty="0"/>
              <a:t> - UA_Flight_175_hits_WTC_south_tower_9-11.jpeg, CC BY-SA 2.0, https://commons.wikimedia.org/w/index.php?curid=11786300</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96812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Long term memory</a:t>
            </a:r>
          </a:p>
        </p:txBody>
      </p:sp>
      <p:sp>
        <p:nvSpPr>
          <p:cNvPr id="3" name="Content Placeholder 2"/>
          <p:cNvSpPr>
            <a:spLocks noGrp="1"/>
          </p:cNvSpPr>
          <p:nvPr>
            <p:ph sz="quarter" idx="13"/>
          </p:nvPr>
        </p:nvSpPr>
        <p:spPr>
          <a:xfrm>
            <a:off x="384126" y="1225553"/>
            <a:ext cx="7526819" cy="3746498"/>
          </a:xfrm>
        </p:spPr>
        <p:txBody>
          <a:bodyPr/>
          <a:lstStyle/>
          <a:p>
            <a:r>
              <a:rPr lang="en-GB" sz="2400" dirty="0"/>
              <a:t>“People only remember enough of the visual properties of objects to be able to make the quite gross discriminations required in everyday life” (Cohen, 1996)</a:t>
            </a:r>
          </a:p>
          <a:p>
            <a:r>
              <a:rPr lang="en-GB" sz="2400" dirty="0"/>
              <a:t>Schema theory (</a:t>
            </a:r>
            <a:r>
              <a:rPr lang="en-GB" sz="2400" dirty="0" err="1"/>
              <a:t>Rumelhart</a:t>
            </a:r>
            <a:r>
              <a:rPr lang="en-GB" sz="2400" dirty="0"/>
              <a:t> &amp; </a:t>
            </a:r>
            <a:r>
              <a:rPr lang="en-GB" sz="2400" dirty="0" err="1"/>
              <a:t>Ortony</a:t>
            </a:r>
            <a:r>
              <a:rPr lang="en-GB" sz="2400" dirty="0"/>
              <a:t>, 1977)</a:t>
            </a:r>
          </a:p>
          <a:p>
            <a:pPr lvl="1"/>
            <a:r>
              <a:rPr lang="en-GB" sz="2400" dirty="0"/>
              <a:t>Schemata = organized mental structures that aid the learners’ ability to understand and associate what is being presented to them</a:t>
            </a:r>
          </a:p>
          <a:p>
            <a:pPr lvl="1"/>
            <a:r>
              <a:rPr lang="en-GB" sz="2400" dirty="0"/>
              <a:t>What is normal, typical, relevant or consistent with pre-existing knowledge will be remembered better than what is unexpected, bizarre or irrelevant (maybe?)</a:t>
            </a:r>
          </a:p>
          <a:p>
            <a:pPr lvl="1"/>
            <a:r>
              <a:rPr lang="en-GB" sz="2400" dirty="0"/>
              <a:t>But – also Brewer and </a:t>
            </a:r>
            <a:r>
              <a:rPr lang="en-GB" sz="2400" dirty="0" err="1"/>
              <a:t>Tenpenny</a:t>
            </a:r>
            <a:r>
              <a:rPr lang="en-GB" sz="2400" dirty="0"/>
              <a:t> (1996) – distinctiveness mechanism i.e. tendency to remember what is bizarre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3076" name="Picture 4">
            <a:extLst>
              <a:ext uri="{FF2B5EF4-FFF2-40B4-BE49-F238E27FC236}">
                <a16:creationId xmlns:a16="http://schemas.microsoft.com/office/drawing/2014/main" id="{A394DB83-EBA4-5E20-B054-F504DD7E1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2395" y="1311719"/>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449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Prospective memory </a:t>
            </a:r>
            <a:r>
              <a:rPr lang="en-GB" sz="2000" dirty="0"/>
              <a:t>(Einstein and McDaniel, 1990; Ellis, 1996)</a:t>
            </a:r>
            <a:endParaRPr lang="en-GB" dirty="0"/>
          </a:p>
        </p:txBody>
      </p:sp>
      <p:sp>
        <p:nvSpPr>
          <p:cNvPr id="3" name="Content Placeholder 2"/>
          <p:cNvSpPr>
            <a:spLocks noGrp="1"/>
          </p:cNvSpPr>
          <p:nvPr>
            <p:ph sz="quarter" idx="13"/>
          </p:nvPr>
        </p:nvSpPr>
        <p:spPr>
          <a:xfrm>
            <a:off x="384126" y="1225553"/>
            <a:ext cx="11257699" cy="3746498"/>
          </a:xfrm>
        </p:spPr>
        <p:txBody>
          <a:bodyPr/>
          <a:lstStyle/>
          <a:p>
            <a:r>
              <a:rPr lang="en-GB" dirty="0"/>
              <a:t>The ability to remember to carry out intended actions in the future</a:t>
            </a:r>
          </a:p>
          <a:p>
            <a:r>
              <a:rPr lang="en-GB" dirty="0"/>
              <a:t>Can be time-based or event-based</a:t>
            </a:r>
          </a:p>
          <a:p>
            <a:r>
              <a:rPr lang="en-GB" dirty="0"/>
              <a:t>Components: </a:t>
            </a:r>
          </a:p>
          <a:p>
            <a:pPr lvl="1"/>
            <a:r>
              <a:rPr lang="en-GB" dirty="0"/>
              <a:t>Intention formation</a:t>
            </a:r>
          </a:p>
          <a:p>
            <a:pPr lvl="1"/>
            <a:r>
              <a:rPr lang="en-GB" dirty="0"/>
              <a:t>Retention</a:t>
            </a:r>
          </a:p>
          <a:p>
            <a:pPr lvl="1"/>
            <a:r>
              <a:rPr lang="en-GB" dirty="0"/>
              <a:t>Cue detection</a:t>
            </a:r>
          </a:p>
          <a:p>
            <a:pPr lvl="1"/>
            <a:r>
              <a:rPr lang="en-GB" dirty="0"/>
              <a:t>Execution</a:t>
            </a:r>
          </a:p>
          <a:p>
            <a:r>
              <a:rPr lang="en-GB" dirty="0"/>
              <a:t>Challenges – requires self-monitoring (capacity-consuming)</a:t>
            </a:r>
          </a:p>
          <a:p>
            <a:r>
              <a:rPr lang="en-GB" dirty="0"/>
              <a:t>Can be disrupted by distractions or changes in routing</a:t>
            </a:r>
          </a:p>
          <a:p>
            <a:r>
              <a:rPr lang="en-GB" dirty="0"/>
              <a:t>Plays an important role in planning and managing daily activities</a:t>
            </a:r>
          </a:p>
          <a:p>
            <a:r>
              <a:rPr lang="en-GB" dirty="0"/>
              <a:t>Uses combination of working memory and attention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7887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Fire safety training study</a:t>
            </a:r>
          </a:p>
        </p:txBody>
      </p:sp>
      <p:sp>
        <p:nvSpPr>
          <p:cNvPr id="19" name="Rectangle 18"/>
          <p:cNvSpPr/>
          <p:nvPr/>
        </p:nvSpPr>
        <p:spPr>
          <a:xfrm>
            <a:off x="856104" y="1215274"/>
            <a:ext cx="2313454" cy="369332"/>
          </a:xfrm>
          <a:prstGeom prst="rect">
            <a:avLst/>
          </a:prstGeom>
        </p:spPr>
        <p:txBody>
          <a:bodyPr wrap="none">
            <a:spAutoFit/>
          </a:bodyPr>
          <a:lstStyle/>
          <a:p>
            <a:r>
              <a:rPr lang="en-GB" dirty="0"/>
              <a:t>PowerPoint training: </a:t>
            </a:r>
          </a:p>
        </p:txBody>
      </p:sp>
      <p:pic>
        <p:nvPicPr>
          <p:cNvPr id="17" name="Picture 16" title="Example image of powerpoint-based training from fire safety training study">
            <a:extLst>
              <a:ext uri="{FF2B5EF4-FFF2-40B4-BE49-F238E27FC236}">
                <a16:creationId xmlns:a16="http://schemas.microsoft.com/office/drawing/2014/main" id="{CDA778B9-70EF-8048-A690-0CCD9CAA794E}"/>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975148" y="1584606"/>
            <a:ext cx="4089400" cy="2088515"/>
          </a:xfrm>
          <a:prstGeom prst="rect">
            <a:avLst/>
          </a:prstGeom>
          <a:noFill/>
          <a:ln>
            <a:noFill/>
          </a:ln>
        </p:spPr>
      </p:pic>
      <p:sp>
        <p:nvSpPr>
          <p:cNvPr id="20" name="Rectangle 19"/>
          <p:cNvSpPr/>
          <p:nvPr/>
        </p:nvSpPr>
        <p:spPr>
          <a:xfrm>
            <a:off x="975148" y="3943959"/>
            <a:ext cx="1441420" cy="369332"/>
          </a:xfrm>
          <a:prstGeom prst="rect">
            <a:avLst/>
          </a:prstGeom>
        </p:spPr>
        <p:txBody>
          <a:bodyPr wrap="none">
            <a:spAutoFit/>
          </a:bodyPr>
          <a:lstStyle/>
          <a:p>
            <a:r>
              <a:rPr lang="en-GB" dirty="0"/>
              <a:t>VE training: </a:t>
            </a:r>
          </a:p>
        </p:txBody>
      </p:sp>
      <p:pic>
        <p:nvPicPr>
          <p:cNvPr id="18" name="Picture 17" descr="red arrow and alarm - familiarisation">
            <a:extLst>
              <a:ext uri="{FF2B5EF4-FFF2-40B4-BE49-F238E27FC236}">
                <a16:creationId xmlns:a16="http://schemas.microsoft.com/office/drawing/2014/main" id="{73CF68F6-BDE8-5347-A226-1F9F9E74B831}"/>
              </a:ext>
            </a:extLst>
          </p:cNvPr>
          <p:cNvPicPr/>
          <p:nvPr/>
        </p:nvPicPr>
        <p:blipFill>
          <a:blip r:embed="rId3" cstate="print">
            <a:extLst>
              <a:ext uri="{BEBA8EAE-BF5A-486C-A8C5-ECC9F3942E4B}">
                <a14:imgProps xmlns:a14="http://schemas.microsoft.com/office/drawing/2010/main">
                  <a14:imgLayer r:embed="rId4">
                    <a14:imgEffect>
                      <a14:colorTemperature colorTemp="11190"/>
                    </a14:imgEffect>
                    <a14:imgEffect>
                      <a14:saturation sat="102000"/>
                    </a14:imgEffect>
                    <a14:imgEffect>
                      <a14:brightnessContrast bright="17000" contrast="4000"/>
                    </a14:imgEffect>
                  </a14:imgLayer>
                </a14:imgProps>
              </a:ext>
              <a:ext uri="{28A0092B-C50C-407E-A947-70E740481C1C}">
                <a14:useLocalDpi xmlns:a14="http://schemas.microsoft.com/office/drawing/2010/main"/>
              </a:ext>
            </a:extLst>
          </a:blip>
          <a:srcRect/>
          <a:stretch>
            <a:fillRect/>
          </a:stretch>
        </p:blipFill>
        <p:spPr bwMode="auto">
          <a:xfrm>
            <a:off x="1028488" y="4313291"/>
            <a:ext cx="4036060" cy="2088515"/>
          </a:xfrm>
          <a:prstGeom prst="rect">
            <a:avLst/>
          </a:prstGeom>
          <a:noFill/>
        </p:spPr>
      </p:pic>
      <p:sp>
        <p:nvSpPr>
          <p:cNvPr id="16" name="Rectangle 15"/>
          <p:cNvSpPr/>
          <p:nvPr/>
        </p:nvSpPr>
        <p:spPr>
          <a:xfrm>
            <a:off x="457849" y="6488668"/>
            <a:ext cx="3467616" cy="369332"/>
          </a:xfrm>
          <a:prstGeom prst="rect">
            <a:avLst/>
          </a:prstGeom>
        </p:spPr>
        <p:txBody>
          <a:bodyPr wrap="none">
            <a:spAutoFit/>
          </a:bodyPr>
          <a:lstStyle/>
          <a:p>
            <a:r>
              <a:rPr lang="en-GB" dirty="0"/>
              <a:t>https://iosh.com/multisensoryVE</a:t>
            </a:r>
          </a:p>
        </p:txBody>
      </p:sp>
      <p:graphicFrame>
        <p:nvGraphicFramePr>
          <p:cNvPr id="5" name="Chart 4" descr="the PTT shows greater knowledge uptake (i.e. difference between pre-and post-trianing) but that those trained with VE retained their knowledge better" title="graph showing memory retention over time">
            <a:extLst>
              <a:ext uri="{FF2B5EF4-FFF2-40B4-BE49-F238E27FC236}">
                <a16:creationId xmlns:a16="http://schemas.microsoft.com/office/drawing/2014/main" id="{C2A5465A-A28B-BE4D-83B4-50DC4DEDA282}"/>
              </a:ext>
            </a:extLst>
          </p:cNvPr>
          <p:cNvGraphicFramePr>
            <a:graphicFrameLocks/>
          </p:cNvGraphicFramePr>
          <p:nvPr>
            <p:extLst>
              <p:ext uri="{D42A27DB-BD31-4B8C-83A1-F6EECF244321}">
                <p14:modId xmlns:p14="http://schemas.microsoft.com/office/powerpoint/2010/main" val="3721126943"/>
              </p:ext>
            </p:extLst>
          </p:nvPr>
        </p:nvGraphicFramePr>
        <p:xfrm>
          <a:off x="5945874" y="1175214"/>
          <a:ext cx="5791200" cy="4556501"/>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Straight Arrow Connector 10" title="line to indicate knowledge uptake">
            <a:extLst>
              <a:ext uri="{FF2B5EF4-FFF2-40B4-BE49-F238E27FC236}">
                <a16:creationId xmlns:a16="http://schemas.microsoft.com/office/drawing/2014/main" id="{86899082-6E67-6845-B8C0-B176C3BEBA40}"/>
              </a:ext>
            </a:extLst>
          </p:cNvPr>
          <p:cNvCxnSpPr/>
          <p:nvPr/>
        </p:nvCxnSpPr>
        <p:spPr>
          <a:xfrm flipV="1">
            <a:off x="7114500" y="2446264"/>
            <a:ext cx="1713074" cy="1248022"/>
          </a:xfrm>
          <a:prstGeom prst="straightConnector1">
            <a:avLst/>
          </a:prstGeom>
          <a:ln w="34925">
            <a:solidFill>
              <a:schemeClr val="accent4"/>
            </a:solidFill>
            <a:headEnd w="lg" len="med"/>
            <a:tailEnd type="triangle" w="lg" len="med"/>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A4D5170-00EC-AA43-8ADA-4711D3BF618C}"/>
              </a:ext>
            </a:extLst>
          </p:cNvPr>
          <p:cNvSpPr txBox="1"/>
          <p:nvPr/>
        </p:nvSpPr>
        <p:spPr>
          <a:xfrm rot="19437622">
            <a:off x="7226092" y="2622589"/>
            <a:ext cx="1480090" cy="400110"/>
          </a:xfrm>
          <a:prstGeom prst="rect">
            <a:avLst/>
          </a:prstGeom>
          <a:noFill/>
        </p:spPr>
        <p:txBody>
          <a:bodyPr wrap="square" rtlCol="0">
            <a:spAutoFit/>
          </a:bodyPr>
          <a:lstStyle/>
          <a:p>
            <a:r>
              <a:rPr lang="en-GB" sz="2000" dirty="0">
                <a:solidFill>
                  <a:schemeClr val="accent4"/>
                </a:solidFill>
                <a:latin typeface="+mj-lt"/>
              </a:rPr>
              <a:t>uptake</a:t>
            </a:r>
          </a:p>
        </p:txBody>
      </p:sp>
      <p:sp>
        <p:nvSpPr>
          <p:cNvPr id="10" name="TextBox 9">
            <a:extLst>
              <a:ext uri="{FF2B5EF4-FFF2-40B4-BE49-F238E27FC236}">
                <a16:creationId xmlns:a16="http://schemas.microsoft.com/office/drawing/2014/main" id="{13FCD540-783F-5649-AAFB-256363A00363}"/>
              </a:ext>
            </a:extLst>
          </p:cNvPr>
          <p:cNvSpPr txBox="1"/>
          <p:nvPr/>
        </p:nvSpPr>
        <p:spPr>
          <a:xfrm rot="993005">
            <a:off x="9209851" y="2246208"/>
            <a:ext cx="1480090" cy="400110"/>
          </a:xfrm>
          <a:prstGeom prst="rect">
            <a:avLst/>
          </a:prstGeom>
          <a:noFill/>
        </p:spPr>
        <p:txBody>
          <a:bodyPr wrap="square" rtlCol="0">
            <a:spAutoFit/>
          </a:bodyPr>
          <a:lstStyle/>
          <a:p>
            <a:r>
              <a:rPr lang="en-GB" sz="2000" dirty="0">
                <a:solidFill>
                  <a:schemeClr val="accent4"/>
                </a:solidFill>
                <a:latin typeface="+mj-lt"/>
              </a:rPr>
              <a:t>retention</a:t>
            </a:r>
          </a:p>
        </p:txBody>
      </p:sp>
      <p:cxnSp>
        <p:nvCxnSpPr>
          <p:cNvPr id="9" name="Straight Arrow Connector 8" title="line to indicate retention of knowledge">
            <a:extLst>
              <a:ext uri="{FF2B5EF4-FFF2-40B4-BE49-F238E27FC236}">
                <a16:creationId xmlns:a16="http://schemas.microsoft.com/office/drawing/2014/main" id="{86899082-6E67-6845-B8C0-B176C3BEBA40}"/>
              </a:ext>
            </a:extLst>
          </p:cNvPr>
          <p:cNvCxnSpPr/>
          <p:nvPr/>
        </p:nvCxnSpPr>
        <p:spPr>
          <a:xfrm>
            <a:off x="8861850" y="2366648"/>
            <a:ext cx="1732084" cy="473581"/>
          </a:xfrm>
          <a:prstGeom prst="straightConnector1">
            <a:avLst/>
          </a:prstGeom>
          <a:ln w="34925">
            <a:solidFill>
              <a:schemeClr val="accent4"/>
            </a:solidFill>
            <a:headEnd w="lg" len="med"/>
            <a:tailEnd type="triangle" w="lg" len="med"/>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3F82EC9-9D31-8441-9787-4247D659A7A7}"/>
              </a:ext>
            </a:extLst>
          </p:cNvPr>
          <p:cNvSpPr txBox="1"/>
          <p:nvPr/>
        </p:nvSpPr>
        <p:spPr>
          <a:xfrm>
            <a:off x="7114500" y="5745375"/>
            <a:ext cx="4138048" cy="830997"/>
          </a:xfrm>
          <a:prstGeom prst="rect">
            <a:avLst/>
          </a:prstGeom>
          <a:gradFill>
            <a:gsLst>
              <a:gs pos="70000">
                <a:schemeClr val="tx2">
                  <a:lumMod val="95000"/>
                  <a:lumOff val="5000"/>
                </a:schemeClr>
              </a:gs>
              <a:gs pos="17000">
                <a:schemeClr val="tx2"/>
              </a:gs>
              <a:gs pos="100000">
                <a:schemeClr val="tx2">
                  <a:lumMod val="75000"/>
                </a:schemeClr>
              </a:gs>
            </a:gsLst>
            <a:lin ang="0" scaled="1"/>
          </a:gradFill>
          <a:ln/>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algn="ctr">
              <a:defRPr sz="2400">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solidFill>
                  <a:schemeClr val="bg1"/>
                </a:solidFill>
              </a:rPr>
              <a:t>Uptake: PPT</a:t>
            </a:r>
          </a:p>
          <a:p>
            <a:r>
              <a:rPr lang="en-GB">
                <a:solidFill>
                  <a:schemeClr val="bg1"/>
                </a:solidFill>
              </a:rPr>
              <a:t>Retention: VE</a:t>
            </a:r>
          </a:p>
        </p:txBody>
      </p:sp>
    </p:spTree>
    <p:extLst>
      <p:ext uri="{BB962C8B-B14F-4D97-AF65-F5344CB8AC3E}">
        <p14:creationId xmlns:p14="http://schemas.microsoft.com/office/powerpoint/2010/main" val="197579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Memory in the real world – Activity</a:t>
            </a:r>
          </a:p>
        </p:txBody>
      </p:sp>
      <p:sp>
        <p:nvSpPr>
          <p:cNvPr id="3" name="Content Placeholder 2"/>
          <p:cNvSpPr>
            <a:spLocks noGrp="1"/>
          </p:cNvSpPr>
          <p:nvPr>
            <p:ph sz="quarter" idx="13"/>
          </p:nvPr>
        </p:nvSpPr>
        <p:spPr>
          <a:xfrm>
            <a:off x="384127" y="1225553"/>
            <a:ext cx="6897518" cy="4009994"/>
          </a:xfrm>
        </p:spPr>
        <p:txBody>
          <a:bodyPr/>
          <a:lstStyle/>
          <a:p>
            <a:endParaRPr lang="en-GB" dirty="0"/>
          </a:p>
          <a:p>
            <a:r>
              <a:rPr lang="en-GB" dirty="0"/>
              <a:t>Step 1: without looking, draw out the apps on your home screen of your phone</a:t>
            </a:r>
          </a:p>
          <a:p>
            <a:r>
              <a:rPr lang="en-GB" dirty="0"/>
              <a:t>Step 2: when finished, look at the actual apps on your home screen</a:t>
            </a:r>
          </a:p>
          <a:p>
            <a:r>
              <a:rPr lang="en-GB" dirty="0"/>
              <a:t>Step 3: think about the implications for memory…do you need to remember the apps? Can you still use your phone? </a:t>
            </a:r>
          </a:p>
          <a:p>
            <a:pPr marL="0" indent="0">
              <a:buNone/>
            </a:pPr>
            <a:r>
              <a:rPr lang="en-GB" b="1" i="1" dirty="0"/>
              <a:t>Recognition vs. recall.</a:t>
            </a:r>
          </a:p>
          <a:p>
            <a:endParaRPr lang="en-GB" dirty="0"/>
          </a:p>
        </p:txBody>
      </p:sp>
      <p:sp>
        <p:nvSpPr>
          <p:cNvPr id="7" name="Explosion 1 6"/>
          <p:cNvSpPr/>
          <p:nvPr/>
        </p:nvSpPr>
        <p:spPr>
          <a:xfrm>
            <a:off x="8586133" y="215042"/>
            <a:ext cx="3535960" cy="180531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ACTIVITY!!!!</a:t>
            </a:r>
            <a:endParaRPr lang="en-GB" sz="1200" b="1" dirty="0"/>
          </a:p>
        </p:txBody>
      </p:sp>
      <p:pic>
        <p:nvPicPr>
          <p:cNvPr id="2050" name="Picture 2" descr="My 2016 Phone Homescreen - Begin the Begi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Effect>
                      <a14:colorTemperature colorTemp="112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8485843" y="1686755"/>
            <a:ext cx="2237018" cy="39769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48213" y="5892713"/>
            <a:ext cx="4585981" cy="276999"/>
          </a:xfrm>
          <a:prstGeom prst="rect">
            <a:avLst/>
          </a:prstGeom>
        </p:spPr>
        <p:txBody>
          <a:bodyPr wrap="square">
            <a:spAutoFit/>
          </a:bodyPr>
          <a:lstStyle/>
          <a:p>
            <a:r>
              <a:rPr lang="en-GB" sz="1200" dirty="0">
                <a:hlinkClick r:id="rId4"/>
              </a:rPr>
              <a:t>My 2016 Phone </a:t>
            </a:r>
            <a:r>
              <a:rPr lang="en-GB" sz="1200" dirty="0" err="1">
                <a:hlinkClick r:id="rId4"/>
              </a:rPr>
              <a:t>Homescreen</a:t>
            </a:r>
            <a:r>
              <a:rPr lang="en-GB" sz="1200" dirty="0">
                <a:hlinkClick r:id="rId4"/>
              </a:rPr>
              <a:t> - Begin the Begin (jeffhilimire.com)</a:t>
            </a:r>
            <a:endParaRPr lang="en-GB" sz="12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88909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8651E-D819-E224-DE7A-381EAE629D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15C3A5-6537-B095-4075-292D43AC4D13}"/>
              </a:ext>
            </a:extLst>
          </p:cNvPr>
          <p:cNvSpPr>
            <a:spLocks noGrp="1"/>
          </p:cNvSpPr>
          <p:nvPr>
            <p:ph type="title"/>
          </p:nvPr>
        </p:nvSpPr>
        <p:spPr/>
        <p:txBody>
          <a:bodyPr/>
          <a:lstStyle/>
          <a:p>
            <a:r>
              <a:rPr lang="en-GB" dirty="0"/>
              <a:t>Proactive and Retroactive Interference</a:t>
            </a:r>
          </a:p>
        </p:txBody>
      </p:sp>
      <p:sp>
        <p:nvSpPr>
          <p:cNvPr id="3" name="Content Placeholder 2">
            <a:extLst>
              <a:ext uri="{FF2B5EF4-FFF2-40B4-BE49-F238E27FC236}">
                <a16:creationId xmlns:a16="http://schemas.microsoft.com/office/drawing/2014/main" id="{EAB37D2A-D99F-0FC8-4D37-7AAE9AE32DCF}"/>
              </a:ext>
            </a:extLst>
          </p:cNvPr>
          <p:cNvSpPr>
            <a:spLocks noGrp="1"/>
          </p:cNvSpPr>
          <p:nvPr>
            <p:ph sz="quarter" idx="13"/>
          </p:nvPr>
        </p:nvSpPr>
        <p:spPr>
          <a:xfrm>
            <a:off x="384127" y="1225553"/>
            <a:ext cx="7402128" cy="3746498"/>
          </a:xfrm>
        </p:spPr>
        <p:txBody>
          <a:bodyPr/>
          <a:lstStyle/>
          <a:p>
            <a:r>
              <a:rPr lang="en-GB" sz="2400" dirty="0"/>
              <a:t>Previous and subsequent learning can disrupt and interfere with memories.</a:t>
            </a:r>
          </a:p>
          <a:p>
            <a:r>
              <a:rPr lang="en-GB" sz="2400" dirty="0"/>
              <a:t>Proactive; Old memories interfering with learning new information. </a:t>
            </a:r>
          </a:p>
          <a:p>
            <a:pPr lvl="1"/>
            <a:r>
              <a:rPr lang="en-GB" sz="2400" dirty="0"/>
              <a:t>If I already know how to type using a QWERTY keyboard layout, learning DVORAK may be harder because the old memories interfere!</a:t>
            </a:r>
          </a:p>
          <a:p>
            <a:r>
              <a:rPr lang="en-GB" sz="2400" dirty="0"/>
              <a:t>Retroactive; learning new things can make it harder to recall old information.</a:t>
            </a:r>
          </a:p>
          <a:p>
            <a:pPr lvl="1"/>
            <a:r>
              <a:rPr lang="en-GB" sz="2400" dirty="0"/>
              <a:t>Say I now start learning DVORAK and am using it for months, I may find it harder to go back to QWERTY</a:t>
            </a:r>
          </a:p>
          <a:p>
            <a:pPr lvl="1"/>
            <a:endParaRPr lang="en-GB" sz="2400" dirty="0"/>
          </a:p>
          <a:p>
            <a:r>
              <a:rPr lang="en-GB" sz="2400" dirty="0"/>
              <a:t>Postman &amp; Underwood (1973). Critical Issues in Interference.</a:t>
            </a:r>
          </a:p>
        </p:txBody>
      </p:sp>
      <p:sp>
        <p:nvSpPr>
          <p:cNvPr id="2" name="Slide Number Placeholder 1">
            <a:extLst>
              <a:ext uri="{FF2B5EF4-FFF2-40B4-BE49-F238E27FC236}">
                <a16:creationId xmlns:a16="http://schemas.microsoft.com/office/drawing/2014/main" id="{2779E7BF-7CF3-EFC9-3374-05659A39A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pic>
        <p:nvPicPr>
          <p:cNvPr id="3074" name="Picture 2" descr="Dvorak vs. QWERTY Keyboard Layout Review : To Switch or Not to Switch –  Goblintechkeys">
            <a:extLst>
              <a:ext uri="{FF2B5EF4-FFF2-40B4-BE49-F238E27FC236}">
                <a16:creationId xmlns:a16="http://schemas.microsoft.com/office/drawing/2014/main" id="{12814159-191F-D93E-93F3-FB5A36F55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406969"/>
            <a:ext cx="4572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700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Recap 2/2</a:t>
            </a:r>
          </a:p>
        </p:txBody>
      </p:sp>
      <p:sp>
        <p:nvSpPr>
          <p:cNvPr id="3" name="Content Placeholder 2"/>
          <p:cNvSpPr>
            <a:spLocks noGrp="1"/>
          </p:cNvSpPr>
          <p:nvPr>
            <p:ph sz="quarter" idx="13"/>
          </p:nvPr>
        </p:nvSpPr>
        <p:spPr>
          <a:xfrm>
            <a:off x="248329" y="1899824"/>
            <a:ext cx="8252880" cy="4303058"/>
          </a:xfrm>
        </p:spPr>
        <p:txBody>
          <a:bodyPr/>
          <a:lstStyle/>
          <a:p>
            <a:r>
              <a:rPr lang="en-GB" dirty="0"/>
              <a:t>Module intro</a:t>
            </a:r>
          </a:p>
          <a:p>
            <a:r>
              <a:rPr lang="en-GB" dirty="0"/>
              <a:t>The origins of Ergonomics</a:t>
            </a:r>
          </a:p>
          <a:p>
            <a:r>
              <a:rPr lang="en-GB" dirty="0"/>
              <a:t>Traditional vs. contemporary view of ergonomics</a:t>
            </a:r>
          </a:p>
          <a:p>
            <a:r>
              <a:rPr lang="en-GB" dirty="0"/>
              <a:t>The onion model</a:t>
            </a:r>
          </a:p>
          <a:p>
            <a:r>
              <a:rPr lang="en-GB" dirty="0"/>
              <a:t>Human Factors in Boeing 737Max MCAS</a:t>
            </a:r>
          </a:p>
          <a:p>
            <a:r>
              <a:rPr lang="en-GB" dirty="0"/>
              <a:t>Examples of good and bad ergonomics in design</a:t>
            </a:r>
          </a:p>
        </p:txBody>
      </p:sp>
      <p:pic>
        <p:nvPicPr>
          <p:cNvPr id="5" name="Picture 4" descr="Wilson and Sharples onion model"/>
          <p:cNvPicPr>
            <a:picLocks noChangeAspect="1"/>
          </p:cNvPicPr>
          <p:nvPr/>
        </p:nvPicPr>
        <p:blipFill>
          <a:blip r:embed="rId2"/>
          <a:stretch>
            <a:fillRect/>
          </a:stretch>
        </p:blipFill>
        <p:spPr>
          <a:xfrm>
            <a:off x="8647899" y="1230728"/>
            <a:ext cx="3481714" cy="2730781"/>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04602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Implications for design - memory</a:t>
            </a:r>
          </a:p>
        </p:txBody>
      </p:sp>
      <p:sp>
        <p:nvSpPr>
          <p:cNvPr id="3" name="Content Placeholder 2"/>
          <p:cNvSpPr>
            <a:spLocks noGrp="1"/>
          </p:cNvSpPr>
          <p:nvPr>
            <p:ph sz="quarter" idx="13"/>
          </p:nvPr>
        </p:nvSpPr>
        <p:spPr/>
        <p:txBody>
          <a:bodyPr/>
          <a:lstStyle/>
          <a:p>
            <a:pPr fontAlgn="base"/>
            <a:r>
              <a:rPr lang="en-GB" dirty="0"/>
              <a:t>Minimise demand on memory</a:t>
            </a:r>
          </a:p>
          <a:p>
            <a:pPr fontAlgn="base"/>
            <a:r>
              <a:rPr lang="en-GB" dirty="0"/>
              <a:t>Put more knowledge “in the world”</a:t>
            </a:r>
          </a:p>
          <a:p>
            <a:pPr fontAlgn="base"/>
            <a:r>
              <a:rPr lang="en-GB" dirty="0"/>
              <a:t>Different types of long-term memory</a:t>
            </a:r>
            <a:endParaRPr lang="en-US" dirty="0"/>
          </a:p>
          <a:p>
            <a:pPr fontAlgn="base"/>
            <a:r>
              <a:rPr lang="en-GB" dirty="0"/>
              <a:t>Implication of memory types for design of information during use, and expectations for training</a:t>
            </a:r>
            <a:r>
              <a:rPr lang="en-US" dirty="0"/>
              <a:t>​</a:t>
            </a:r>
          </a:p>
          <a:p>
            <a:pPr fontAlgn="base"/>
            <a:r>
              <a:rPr lang="en-GB" dirty="0"/>
              <a:t>Using meaning to support transfer into long term memory</a:t>
            </a:r>
            <a:r>
              <a:rPr lang="en-US" dirty="0"/>
              <a:t>​</a:t>
            </a:r>
          </a:p>
          <a:p>
            <a:pPr fontAlgn="base"/>
            <a:r>
              <a:rPr lang="en-GB" dirty="0"/>
              <a:t>Ensuring rehearsal possible if necessary to transfer to long term memory</a:t>
            </a:r>
            <a:r>
              <a:rPr lang="en-US" dirty="0"/>
              <a:t>​</a:t>
            </a:r>
          </a:p>
          <a:p>
            <a:pPr fontAlgn="base"/>
            <a:r>
              <a:rPr lang="en-GB" dirty="0"/>
              <a:t>Support transfer to semantic memory by means of episodic information</a:t>
            </a:r>
          </a:p>
          <a:p>
            <a:pPr fontAlgn="base"/>
            <a:r>
              <a:rPr lang="en-GB" dirty="0"/>
              <a:t>Could similar processes interfere?</a:t>
            </a:r>
            <a:endParaRPr lang="en-US" dirty="0"/>
          </a:p>
          <a:p>
            <a:endParaRPr lang="en-GB" dirty="0"/>
          </a:p>
        </p:txBody>
      </p:sp>
      <p:sp>
        <p:nvSpPr>
          <p:cNvPr id="2" name="Slide Number Placeholder 1"/>
          <p:cNvSpPr>
            <a:spLocks noGrp="1"/>
          </p:cNvSpPr>
          <p:nvPr>
            <p:ph type="sldNum" sz="quarter" idx="12"/>
          </p:nvPr>
        </p:nvSpPr>
        <p:spPr/>
        <p:txBody>
          <a:bodyPr/>
          <a:lstStyle/>
          <a:p>
            <a:fld id="{CBBF530E-1875-46E6-901C-76683197A1B3}" type="slidenum">
              <a:rPr lang="en-GB" smtClean="0"/>
              <a:pPr/>
              <a:t>40</a:t>
            </a:fld>
            <a:endParaRPr lang="en-GB"/>
          </a:p>
        </p:txBody>
      </p:sp>
    </p:spTree>
    <p:extLst>
      <p:ext uri="{BB962C8B-B14F-4D97-AF65-F5344CB8AC3E}">
        <p14:creationId xmlns:p14="http://schemas.microsoft.com/office/powerpoint/2010/main" val="1131065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29A48-1CFA-7A89-9478-D874F5B332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A706F3-30AE-3DDC-796C-E4EF4787C54E}"/>
              </a:ext>
            </a:extLst>
          </p:cNvPr>
          <p:cNvSpPr>
            <a:spLocks noGrp="1"/>
          </p:cNvSpPr>
          <p:nvPr>
            <p:ph type="title"/>
          </p:nvPr>
        </p:nvSpPr>
        <p:spPr/>
        <p:txBody>
          <a:bodyPr/>
          <a:lstStyle/>
          <a:p>
            <a:r>
              <a:rPr lang="en-GB" dirty="0"/>
              <a:t>Other Memory Research (for study!)</a:t>
            </a:r>
          </a:p>
        </p:txBody>
      </p:sp>
      <p:sp>
        <p:nvSpPr>
          <p:cNvPr id="3" name="Content Placeholder 2">
            <a:extLst>
              <a:ext uri="{FF2B5EF4-FFF2-40B4-BE49-F238E27FC236}">
                <a16:creationId xmlns:a16="http://schemas.microsoft.com/office/drawing/2014/main" id="{CB3B911A-E3D8-F293-E333-086523DC7623}"/>
              </a:ext>
            </a:extLst>
          </p:cNvPr>
          <p:cNvSpPr>
            <a:spLocks noGrp="1"/>
          </p:cNvSpPr>
          <p:nvPr>
            <p:ph sz="quarter" idx="13"/>
          </p:nvPr>
        </p:nvSpPr>
        <p:spPr/>
        <p:txBody>
          <a:bodyPr/>
          <a:lstStyle/>
          <a:p>
            <a:pPr fontAlgn="base"/>
            <a:r>
              <a:rPr lang="en-GB" dirty="0"/>
              <a:t>Effortful recall practice improves recall. After reading a text, one group reread the text several times (crammers), another group took practice tests (testers). One immediate testing the first group did better, but delayed tests of more than a week testers did better.</a:t>
            </a:r>
          </a:p>
          <a:p>
            <a:pPr lvl="1" fontAlgn="base"/>
            <a:r>
              <a:rPr lang="en-GB" dirty="0"/>
              <a:t>Roediger &amp; Karpicke (2006)</a:t>
            </a:r>
          </a:p>
          <a:p>
            <a:pPr fontAlgn="base"/>
            <a:r>
              <a:rPr lang="en-GB" dirty="0"/>
              <a:t>Effortful recall, “interleaving” (different subjects) and spaced retrieval practice stops memory decay.</a:t>
            </a:r>
          </a:p>
          <a:p>
            <a:pPr lvl="1" fontAlgn="base"/>
            <a:r>
              <a:rPr lang="en-GB" dirty="0"/>
              <a:t>Cepeda et al (2006)</a:t>
            </a:r>
          </a:p>
          <a:p>
            <a:pPr fontAlgn="base"/>
            <a:r>
              <a:rPr lang="en-GB" dirty="0"/>
              <a:t>Mixing problems together, is harder, and therefore helps later recall</a:t>
            </a:r>
          </a:p>
          <a:p>
            <a:pPr lvl="1" fontAlgn="base"/>
            <a:r>
              <a:rPr lang="en-GB" dirty="0"/>
              <a:t>Rohrer (2007)</a:t>
            </a:r>
          </a:p>
          <a:p>
            <a:pPr fontAlgn="base"/>
            <a:r>
              <a:rPr lang="en-GB" dirty="0"/>
              <a:t>“Make it Stick”, Brown, Roediger, McDaniel. 2014</a:t>
            </a:r>
            <a:endParaRPr lang="en-US" dirty="0"/>
          </a:p>
          <a:p>
            <a:endParaRPr lang="en-GB" dirty="0"/>
          </a:p>
        </p:txBody>
      </p:sp>
      <p:sp>
        <p:nvSpPr>
          <p:cNvPr id="2" name="Slide Number Placeholder 1">
            <a:extLst>
              <a:ext uri="{FF2B5EF4-FFF2-40B4-BE49-F238E27FC236}">
                <a16:creationId xmlns:a16="http://schemas.microsoft.com/office/drawing/2014/main" id="{C99C3BF8-D96F-2DE2-F17C-BD02838913C2}"/>
              </a:ext>
            </a:extLst>
          </p:cNvPr>
          <p:cNvSpPr>
            <a:spLocks noGrp="1"/>
          </p:cNvSpPr>
          <p:nvPr>
            <p:ph type="sldNum" sz="quarter" idx="12"/>
          </p:nvPr>
        </p:nvSpPr>
        <p:spPr/>
        <p:txBody>
          <a:bodyPr/>
          <a:lstStyle/>
          <a:p>
            <a:fld id="{CBBF530E-1875-46E6-901C-76683197A1B3}" type="slidenum">
              <a:rPr lang="en-GB" smtClean="0"/>
              <a:pPr/>
              <a:t>41</a:t>
            </a:fld>
            <a:endParaRPr lang="en-GB"/>
          </a:p>
        </p:txBody>
      </p:sp>
    </p:spTree>
    <p:extLst>
      <p:ext uri="{BB962C8B-B14F-4D97-AF65-F5344CB8AC3E}">
        <p14:creationId xmlns:p14="http://schemas.microsoft.com/office/powerpoint/2010/main" val="1455402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F36C9-4B0E-C672-9C32-B9FAEB7E91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29FDB0-6A52-C1F7-7E4F-90A6E6857EBB}"/>
              </a:ext>
            </a:extLst>
          </p:cNvPr>
          <p:cNvSpPr>
            <a:spLocks noGrp="1"/>
          </p:cNvSpPr>
          <p:nvPr>
            <p:ph type="title"/>
          </p:nvPr>
        </p:nvSpPr>
        <p:spPr/>
        <p:txBody>
          <a:bodyPr/>
          <a:lstStyle/>
          <a:p>
            <a:r>
              <a:rPr lang="en-GB" dirty="0"/>
              <a:t>Quiz Time</a:t>
            </a:r>
          </a:p>
        </p:txBody>
      </p:sp>
      <p:sp>
        <p:nvSpPr>
          <p:cNvPr id="3" name="Content Placeholder 2">
            <a:extLst>
              <a:ext uri="{FF2B5EF4-FFF2-40B4-BE49-F238E27FC236}">
                <a16:creationId xmlns:a16="http://schemas.microsoft.com/office/drawing/2014/main" id="{5A82BD37-F255-5B49-A5EF-397D683EBC22}"/>
              </a:ext>
            </a:extLst>
          </p:cNvPr>
          <p:cNvSpPr>
            <a:spLocks noGrp="1"/>
          </p:cNvSpPr>
          <p:nvPr>
            <p:ph sz="quarter" idx="13"/>
          </p:nvPr>
        </p:nvSpPr>
        <p:spPr/>
        <p:txBody>
          <a:bodyPr/>
          <a:lstStyle/>
          <a:p>
            <a:endParaRPr lang="en-GB" dirty="0"/>
          </a:p>
        </p:txBody>
      </p:sp>
      <p:sp>
        <p:nvSpPr>
          <p:cNvPr id="2" name="Slide Number Placeholder 1">
            <a:extLst>
              <a:ext uri="{FF2B5EF4-FFF2-40B4-BE49-F238E27FC236}">
                <a16:creationId xmlns:a16="http://schemas.microsoft.com/office/drawing/2014/main" id="{50FDD364-42CC-C8C9-05C6-6B0312BFE202}"/>
              </a:ext>
            </a:extLst>
          </p:cNvPr>
          <p:cNvSpPr>
            <a:spLocks noGrp="1"/>
          </p:cNvSpPr>
          <p:nvPr>
            <p:ph type="sldNum" sz="quarter" idx="12"/>
          </p:nvPr>
        </p:nvSpPr>
        <p:spPr/>
        <p:txBody>
          <a:bodyPr/>
          <a:lstStyle/>
          <a:p>
            <a:fld id="{CBBF530E-1875-46E6-901C-76683197A1B3}" type="slidenum">
              <a:rPr lang="en-GB" smtClean="0"/>
              <a:pPr/>
              <a:t>42</a:t>
            </a:fld>
            <a:endParaRPr lang="en-GB"/>
          </a:p>
        </p:txBody>
      </p:sp>
    </p:spTree>
    <p:extLst>
      <p:ext uri="{BB962C8B-B14F-4D97-AF65-F5344CB8AC3E}">
        <p14:creationId xmlns:p14="http://schemas.microsoft.com/office/powerpoint/2010/main" val="1356386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88DC7-ED33-32D7-BD85-7151BEB245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CE229A-9937-12EA-E7DF-13B817947BB3}"/>
              </a:ext>
            </a:extLst>
          </p:cNvPr>
          <p:cNvSpPr>
            <a:spLocks noGrp="1"/>
          </p:cNvSpPr>
          <p:nvPr>
            <p:ph type="title"/>
          </p:nvPr>
        </p:nvSpPr>
        <p:spPr/>
        <p:txBody>
          <a:bodyPr/>
          <a:lstStyle/>
          <a:p>
            <a:r>
              <a:rPr lang="en-GB" dirty="0"/>
              <a:t>Recap</a:t>
            </a:r>
          </a:p>
        </p:txBody>
      </p:sp>
      <p:sp>
        <p:nvSpPr>
          <p:cNvPr id="3" name="Content Placeholder 2">
            <a:extLst>
              <a:ext uri="{FF2B5EF4-FFF2-40B4-BE49-F238E27FC236}">
                <a16:creationId xmlns:a16="http://schemas.microsoft.com/office/drawing/2014/main" id="{1100B674-E177-B62B-8C06-0D8D1E35C85A}"/>
              </a:ext>
            </a:extLst>
          </p:cNvPr>
          <p:cNvSpPr>
            <a:spLocks noGrp="1"/>
          </p:cNvSpPr>
          <p:nvPr>
            <p:ph sz="quarter" idx="13"/>
          </p:nvPr>
        </p:nvSpPr>
        <p:spPr>
          <a:xfrm>
            <a:off x="384126" y="1225553"/>
            <a:ext cx="11257699" cy="3746498"/>
          </a:xfrm>
        </p:spPr>
        <p:txBody>
          <a:bodyPr/>
          <a:lstStyle/>
          <a:p>
            <a:r>
              <a:rPr lang="en-GB" dirty="0"/>
              <a:t>Human Information Processing Model by Wickens</a:t>
            </a:r>
          </a:p>
          <a:p>
            <a:r>
              <a:rPr lang="en-GB" dirty="0"/>
              <a:t>Memory states (short term, long term)</a:t>
            </a:r>
          </a:p>
          <a:p>
            <a:r>
              <a:rPr lang="en-GB" dirty="0"/>
              <a:t>Working memory with components</a:t>
            </a:r>
          </a:p>
          <a:p>
            <a:r>
              <a:rPr lang="en-GB" dirty="0"/>
              <a:t>Memory capacity 7 +/-2, or is it more analogue?</a:t>
            </a:r>
          </a:p>
          <a:p>
            <a:r>
              <a:rPr lang="en-GB" dirty="0"/>
              <a:t>Primacy and Recency effects</a:t>
            </a:r>
          </a:p>
          <a:p>
            <a:r>
              <a:rPr lang="en-GB" dirty="0"/>
              <a:t>Long-term memory, semantic/declarative, episodic, procedural</a:t>
            </a:r>
          </a:p>
          <a:p>
            <a:r>
              <a:rPr lang="en-GB" dirty="0"/>
              <a:t>Eye-witness testimony</a:t>
            </a:r>
          </a:p>
          <a:p>
            <a:r>
              <a:rPr lang="en-GB" dirty="0"/>
              <a:t>Proactive and retrospective interference</a:t>
            </a:r>
          </a:p>
          <a:p>
            <a:endParaRPr lang="en-GB" dirty="0"/>
          </a:p>
          <a:p>
            <a:r>
              <a:rPr lang="en-GB" dirty="0"/>
              <a:t>Effortful, interleaved, spaced recall is good for long term learning</a:t>
            </a:r>
          </a:p>
          <a:p>
            <a:endParaRPr lang="en-GB" dirty="0"/>
          </a:p>
          <a:p>
            <a:endParaRPr lang="en-GB" dirty="0"/>
          </a:p>
          <a:p>
            <a:endParaRPr lang="en-GB" dirty="0"/>
          </a:p>
          <a:p>
            <a:endParaRPr lang="en-GB" dirty="0"/>
          </a:p>
        </p:txBody>
      </p:sp>
      <p:sp>
        <p:nvSpPr>
          <p:cNvPr id="2" name="Slide Number Placeholder 1">
            <a:extLst>
              <a:ext uri="{FF2B5EF4-FFF2-40B4-BE49-F238E27FC236}">
                <a16:creationId xmlns:a16="http://schemas.microsoft.com/office/drawing/2014/main" id="{7DB0D764-803D-9B2D-1F1F-A0C956255E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7778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First coursework…</a:t>
            </a:r>
          </a:p>
        </p:txBody>
      </p:sp>
      <p:sp>
        <p:nvSpPr>
          <p:cNvPr id="3" name="Content Placeholder 2"/>
          <p:cNvSpPr>
            <a:spLocks noGrp="1"/>
          </p:cNvSpPr>
          <p:nvPr>
            <p:ph sz="quarter" idx="13"/>
          </p:nvPr>
        </p:nvSpPr>
        <p:spPr>
          <a:xfrm>
            <a:off x="250776" y="1124839"/>
            <a:ext cx="11941224" cy="4395568"/>
          </a:xfrm>
        </p:spPr>
        <p:txBody>
          <a:bodyPr/>
          <a:lstStyle/>
          <a:p>
            <a:r>
              <a:rPr lang="en-GB" sz="2400" dirty="0"/>
              <a:t>Deadline is 12</a:t>
            </a:r>
            <a:r>
              <a:rPr lang="en-GB" sz="2400" baseline="30000" dirty="0"/>
              <a:t>th</a:t>
            </a:r>
            <a:r>
              <a:rPr lang="en-GB" sz="2400" dirty="0"/>
              <a:t> November 2024</a:t>
            </a:r>
          </a:p>
          <a:p>
            <a:r>
              <a:rPr lang="en-GB" sz="2400" dirty="0"/>
              <a:t>Worth 50% of the module marks</a:t>
            </a:r>
          </a:p>
          <a:p>
            <a:r>
              <a:rPr lang="en-GB" sz="2400" dirty="0"/>
              <a:t>1500 words (excluding references, tables). 10% allowance. </a:t>
            </a:r>
          </a:p>
          <a:p>
            <a:r>
              <a:rPr lang="en-GB" sz="2400" dirty="0"/>
              <a:t>Assignment and assessment criteria are available from Moodle</a:t>
            </a:r>
          </a:p>
          <a:p>
            <a:r>
              <a:rPr lang="en-GB" sz="2400" b="1" i="1" u="sng" dirty="0"/>
              <a:t>DO NOT plagiarise: </a:t>
            </a:r>
            <a:r>
              <a:rPr lang="en-GB" sz="2400" b="1" i="1" u="sng" dirty="0">
                <a:hlinkClick r:id="rId3"/>
              </a:rPr>
              <a:t>Academic integrity and misconduct - The University of Nottingham</a:t>
            </a:r>
            <a:endParaRPr lang="en-GB" sz="2400" b="1" i="1" u="sng" dirty="0"/>
          </a:p>
          <a:p>
            <a:r>
              <a:rPr lang="en-GB" sz="2400" dirty="0"/>
              <a:t>You may use AI as a conversational partner to help develop your ideas; but avoid over-reliance. Do not simply paste-in answers (academic misconduct). AI will not be able to construct a high-quality argument at level 4. It must be your work, and you are responsible for everything you submit (mistakes and all).</a:t>
            </a:r>
          </a:p>
          <a:p>
            <a:r>
              <a:rPr lang="en-GB" sz="2400" dirty="0"/>
              <a:t>You must draw from the material in lectures for your coursework (but are also expected to draw from wider literature)</a:t>
            </a:r>
          </a:p>
          <a:p>
            <a:endParaRPr lang="en-GB" dirty="0"/>
          </a:p>
        </p:txBody>
      </p:sp>
      <p:sp>
        <p:nvSpPr>
          <p:cNvPr id="2" name="Slide Number Placeholder 1"/>
          <p:cNvSpPr>
            <a:spLocks noGrp="1"/>
          </p:cNvSpPr>
          <p:nvPr>
            <p:ph type="sldNum" sz="quarter" idx="12"/>
          </p:nvPr>
        </p:nvSpPr>
        <p:spPr/>
        <p:txBody>
          <a:bodyPr/>
          <a:lstStyle/>
          <a:p>
            <a:fld id="{CBBF530E-1875-46E6-901C-76683197A1B3}" type="slidenum">
              <a:rPr lang="en-GB" smtClean="0"/>
              <a:pPr/>
              <a:t>44</a:t>
            </a:fld>
            <a:endParaRPr lang="en-GB" dirty="0"/>
          </a:p>
        </p:txBody>
      </p:sp>
    </p:spTree>
    <p:extLst>
      <p:ext uri="{BB962C8B-B14F-4D97-AF65-F5344CB8AC3E}">
        <p14:creationId xmlns:p14="http://schemas.microsoft.com/office/powerpoint/2010/main" val="3713113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Useful resources…</a:t>
            </a:r>
          </a:p>
        </p:txBody>
      </p:sp>
      <p:sp>
        <p:nvSpPr>
          <p:cNvPr id="3" name="Content Placeholder 2"/>
          <p:cNvSpPr>
            <a:spLocks noGrp="1"/>
          </p:cNvSpPr>
          <p:nvPr>
            <p:ph sz="quarter" idx="13"/>
          </p:nvPr>
        </p:nvSpPr>
        <p:spPr/>
        <p:txBody>
          <a:bodyPr/>
          <a:lstStyle/>
          <a:p>
            <a:r>
              <a:rPr lang="en-GB" dirty="0"/>
              <a:t>Student academic skills: Moodle: </a:t>
            </a:r>
            <a:r>
              <a:rPr lang="en-GB" dirty="0">
                <a:hlinkClick r:id="rId2"/>
              </a:rPr>
              <a:t>Module: Student Academic Skills: Engineering (UNUK) (nottingham.ac.uk)</a:t>
            </a:r>
            <a:endParaRPr lang="en-GB" dirty="0"/>
          </a:p>
          <a:p>
            <a:r>
              <a:rPr lang="en-GB" dirty="0"/>
              <a:t>Referencing guide: </a:t>
            </a:r>
            <a:r>
              <a:rPr lang="en-GB" dirty="0">
                <a:hlinkClick r:id="rId3"/>
              </a:rPr>
              <a:t>ARU | University Library: ARU Harvard</a:t>
            </a:r>
            <a:endParaRPr lang="en-GB" dirty="0"/>
          </a:p>
          <a:p>
            <a:r>
              <a:rPr lang="en-GB" dirty="0"/>
              <a:t>Searching academic databases: </a:t>
            </a:r>
            <a:r>
              <a:rPr lang="en-GB" dirty="0">
                <a:hlinkClick r:id="rId4"/>
              </a:rPr>
              <a:t>Searching databases - The University of Nottingham</a:t>
            </a:r>
            <a:endParaRPr lang="en-GB" dirty="0"/>
          </a:p>
          <a:p>
            <a:endParaRPr lang="en-GB" dirty="0"/>
          </a:p>
          <a:p>
            <a:endParaRPr lang="en-GB" dirty="0"/>
          </a:p>
        </p:txBody>
      </p:sp>
      <p:sp>
        <p:nvSpPr>
          <p:cNvPr id="2" name="Slide Number Placeholder 1"/>
          <p:cNvSpPr>
            <a:spLocks noGrp="1"/>
          </p:cNvSpPr>
          <p:nvPr>
            <p:ph type="sldNum" sz="quarter" idx="12"/>
          </p:nvPr>
        </p:nvSpPr>
        <p:spPr/>
        <p:txBody>
          <a:bodyPr/>
          <a:lstStyle/>
          <a:p>
            <a:fld id="{CBBF530E-1875-46E6-901C-76683197A1B3}" type="slidenum">
              <a:rPr lang="en-GB" smtClean="0"/>
              <a:pPr/>
              <a:t>45</a:t>
            </a:fld>
            <a:endParaRPr lang="en-GB"/>
          </a:p>
        </p:txBody>
      </p:sp>
    </p:spTree>
    <p:extLst>
      <p:ext uri="{BB962C8B-B14F-4D97-AF65-F5344CB8AC3E}">
        <p14:creationId xmlns:p14="http://schemas.microsoft.com/office/powerpoint/2010/main" val="565982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6295" y="2367642"/>
            <a:ext cx="11218506" cy="2498271"/>
          </a:xfrm>
        </p:spPr>
        <p:txBody>
          <a:bodyPr/>
          <a:lstStyle/>
          <a:p>
            <a:r>
              <a:rPr lang="en-GB" dirty="0"/>
              <a:t>Any questions?</a:t>
            </a:r>
            <a:br>
              <a:rPr lang="en-GB" dirty="0"/>
            </a:br>
            <a:r>
              <a:rPr lang="en-GB" sz="4800" b="0" dirty="0">
                <a:hlinkClick r:id="rId2"/>
              </a:rPr>
              <a:t>Kyle.Harrington@nottingham.ac.uk</a:t>
            </a:r>
            <a:r>
              <a:rPr lang="en-GB" dirty="0"/>
              <a:t> </a:t>
            </a:r>
          </a:p>
        </p:txBody>
      </p:sp>
    </p:spTree>
    <p:extLst>
      <p:ext uri="{BB962C8B-B14F-4D97-AF65-F5344CB8AC3E}">
        <p14:creationId xmlns:p14="http://schemas.microsoft.com/office/powerpoint/2010/main" val="297006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Learning objectives</a:t>
            </a:r>
          </a:p>
        </p:txBody>
      </p:sp>
      <p:sp>
        <p:nvSpPr>
          <p:cNvPr id="3" name="Content Placeholder 2"/>
          <p:cNvSpPr>
            <a:spLocks noGrp="1"/>
          </p:cNvSpPr>
          <p:nvPr>
            <p:ph sz="quarter" idx="13"/>
          </p:nvPr>
        </p:nvSpPr>
        <p:spPr>
          <a:xfrm>
            <a:off x="190905" y="1179733"/>
            <a:ext cx="11257699" cy="4395568"/>
          </a:xfrm>
        </p:spPr>
        <p:txBody>
          <a:bodyPr/>
          <a:lstStyle/>
          <a:p>
            <a:pPr marL="0" indent="0">
              <a:buNone/>
            </a:pPr>
            <a:r>
              <a:rPr lang="en-GB" sz="2000" b="1" dirty="0"/>
              <a:t>Module LO’s: </a:t>
            </a:r>
          </a:p>
          <a:p>
            <a:r>
              <a:rPr lang="en-GB" sz="2000" dirty="0"/>
              <a:t>LO1 –Describe how humans process information and how this applies in a variety of working contexts.</a:t>
            </a:r>
          </a:p>
          <a:p>
            <a:r>
              <a:rPr lang="en-GB" sz="2000" dirty="0"/>
              <a:t>LO3 –Critically analyse a variety of products and systems according to the extent that they support human behaviour and performance.</a:t>
            </a:r>
          </a:p>
          <a:p>
            <a:r>
              <a:rPr lang="en-GB" sz="2000" dirty="0"/>
              <a:t>LO4 –Analyse data related to cognitive performance and interpret it in the context of literature.</a:t>
            </a:r>
          </a:p>
          <a:p>
            <a:r>
              <a:rPr lang="en-GB" sz="2000" dirty="0"/>
              <a:t>LO5 – Recognise the variety of products and work contexts to which cognitive ergonomics design practice and guidance can be applied.</a:t>
            </a:r>
          </a:p>
          <a:p>
            <a:endParaRPr lang="en-GB" sz="2000" dirty="0"/>
          </a:p>
          <a:p>
            <a:pPr marL="0" indent="0">
              <a:buNone/>
            </a:pPr>
            <a:r>
              <a:rPr lang="en-GB" sz="2000" b="1" dirty="0"/>
              <a:t>Lecture objectives: </a:t>
            </a:r>
          </a:p>
          <a:p>
            <a:r>
              <a:rPr lang="en-GB" sz="2000" dirty="0"/>
              <a:t>Learn about Human Information Processing </a:t>
            </a:r>
          </a:p>
          <a:p>
            <a:r>
              <a:rPr lang="en-GB" sz="2000" dirty="0"/>
              <a:t>Introduce elements of perception</a:t>
            </a:r>
          </a:p>
          <a:p>
            <a:r>
              <a:rPr lang="en-GB" sz="2000" dirty="0"/>
              <a:t>Understand the different types and characteristics of memory</a:t>
            </a:r>
          </a:p>
          <a:p>
            <a:r>
              <a:rPr lang="en-GB" sz="2000" dirty="0"/>
              <a:t>Consider the above in the context of </a:t>
            </a:r>
            <a:r>
              <a:rPr lang="en-GB" sz="2000" b="1" dirty="0"/>
              <a:t>design</a:t>
            </a:r>
          </a:p>
          <a:p>
            <a:pPr marL="0" indent="0">
              <a:buNone/>
            </a:pPr>
            <a:endParaRPr lang="en-GB" sz="2000" dirty="0"/>
          </a:p>
          <a:p>
            <a:pPr marL="0" indent="0">
              <a:buNone/>
            </a:pPr>
            <a:endParaRPr lang="en-GB" sz="2000" dirty="0"/>
          </a:p>
        </p:txBody>
      </p:sp>
      <p:sp>
        <p:nvSpPr>
          <p:cNvPr id="2" name="Slide Number Placeholder 1"/>
          <p:cNvSpPr>
            <a:spLocks noGrp="1"/>
          </p:cNvSpPr>
          <p:nvPr>
            <p:ph type="sldNum" sz="quarter" idx="12"/>
          </p:nvPr>
        </p:nvSpPr>
        <p:spPr/>
        <p:txBody>
          <a:bodyPr/>
          <a:lstStyle/>
          <a:p>
            <a:fld id="{CBBF530E-1875-46E6-901C-76683197A1B3}" type="slidenum">
              <a:rPr lang="en-GB" smtClean="0"/>
              <a:pPr/>
              <a:t>5</a:t>
            </a:fld>
            <a:endParaRPr lang="en-GB"/>
          </a:p>
        </p:txBody>
      </p:sp>
    </p:spTree>
    <p:extLst>
      <p:ext uri="{BB962C8B-B14F-4D97-AF65-F5344CB8AC3E}">
        <p14:creationId xmlns:p14="http://schemas.microsoft.com/office/powerpoint/2010/main" val="3490896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Recommended reading</a:t>
            </a:r>
          </a:p>
        </p:txBody>
      </p:sp>
      <p:sp>
        <p:nvSpPr>
          <p:cNvPr id="3" name="Content Placeholder 2"/>
          <p:cNvSpPr>
            <a:spLocks noGrp="1"/>
          </p:cNvSpPr>
          <p:nvPr>
            <p:ph sz="quarter" idx="13"/>
          </p:nvPr>
        </p:nvSpPr>
        <p:spPr>
          <a:xfrm>
            <a:off x="404314" y="1143339"/>
            <a:ext cx="11257699" cy="4395568"/>
          </a:xfrm>
        </p:spPr>
        <p:txBody>
          <a:bodyPr/>
          <a:lstStyle/>
          <a:p>
            <a:r>
              <a:rPr lang="en-GB" dirty="0" err="1">
                <a:solidFill>
                  <a:srgbClr val="222222"/>
                </a:solidFill>
              </a:rPr>
              <a:t>Wickens</a:t>
            </a:r>
            <a:r>
              <a:rPr lang="en-GB" dirty="0">
                <a:solidFill>
                  <a:srgbClr val="222222"/>
                </a:solidFill>
              </a:rPr>
              <a:t>, C.D., Helton, W.S., Hollands, J.G. and Banbury, S., 2021. </a:t>
            </a:r>
            <a:r>
              <a:rPr lang="en-GB" i="1" dirty="0">
                <a:solidFill>
                  <a:srgbClr val="222222"/>
                </a:solidFill>
              </a:rPr>
              <a:t>Engineering psychology and human performance</a:t>
            </a:r>
            <a:r>
              <a:rPr lang="en-GB" dirty="0">
                <a:solidFill>
                  <a:srgbClr val="222222"/>
                </a:solidFill>
              </a:rPr>
              <a:t>. Routledge. </a:t>
            </a:r>
            <a:r>
              <a:rPr lang="en-GB" b="1" i="1" dirty="0">
                <a:solidFill>
                  <a:srgbClr val="222222"/>
                </a:solidFill>
              </a:rPr>
              <a:t>– good resource for extra reading on human information processing</a:t>
            </a:r>
          </a:p>
          <a:p>
            <a:r>
              <a:rPr lang="en-GB" dirty="0"/>
              <a:t>Also look at the work of Eysenck (memory), Loftus (eyewitness)</a:t>
            </a:r>
          </a:p>
          <a:p>
            <a:pPr marL="0" indent="0">
              <a:buNone/>
            </a:pPr>
            <a:r>
              <a:rPr lang="en-GB" b="1" i="1" dirty="0">
                <a:solidFill>
                  <a:srgbClr val="222222"/>
                </a:solidFill>
              </a:rPr>
              <a:t>The following are the original references, but likely to find the concepts summarised in psychology/human factors text books: </a:t>
            </a:r>
          </a:p>
          <a:p>
            <a:r>
              <a:rPr lang="en-GB" dirty="0"/>
              <a:t>Atkinson, R.C. and Shiffrin, R.M., 1968. Human memory: A proposed system and its control processes. In </a:t>
            </a:r>
            <a:r>
              <a:rPr lang="en-GB" i="1" dirty="0"/>
              <a:t>Psychology of learning and motivation</a:t>
            </a:r>
            <a:r>
              <a:rPr lang="en-GB" dirty="0"/>
              <a:t> (Vol. 2, pp. 89-195). Academic Press.</a:t>
            </a:r>
          </a:p>
          <a:p>
            <a:r>
              <a:rPr lang="en-GB" dirty="0"/>
              <a:t>Baddeley, A.D. and Hitch, G., 1974. Working memory. In </a:t>
            </a:r>
            <a:r>
              <a:rPr lang="en-GB" i="1" dirty="0"/>
              <a:t>Psychology of learning and motivation</a:t>
            </a:r>
            <a:r>
              <a:rPr lang="en-GB" dirty="0"/>
              <a:t> (Vol. 8, pp. 47-89). Academic press.</a:t>
            </a:r>
          </a:p>
        </p:txBody>
      </p:sp>
      <p:sp>
        <p:nvSpPr>
          <p:cNvPr id="2" name="Slide Number Placeholder 1"/>
          <p:cNvSpPr>
            <a:spLocks noGrp="1"/>
          </p:cNvSpPr>
          <p:nvPr>
            <p:ph type="sldNum" sz="quarter" idx="12"/>
          </p:nvPr>
        </p:nvSpPr>
        <p:spPr/>
        <p:txBody>
          <a:bodyPr/>
          <a:lstStyle/>
          <a:p>
            <a:fld id="{CBBF530E-1875-46E6-901C-76683197A1B3}" type="slidenum">
              <a:rPr lang="en-GB" smtClean="0"/>
              <a:pPr/>
              <a:t>6</a:t>
            </a:fld>
            <a:endParaRPr lang="en-GB"/>
          </a:p>
        </p:txBody>
      </p:sp>
    </p:spTree>
    <p:extLst>
      <p:ext uri="{BB962C8B-B14F-4D97-AF65-F5344CB8AC3E}">
        <p14:creationId xmlns:p14="http://schemas.microsoft.com/office/powerpoint/2010/main" val="4149341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Student Examples of good/bad cognitive ergonomics</a:t>
            </a:r>
          </a:p>
        </p:txBody>
      </p:sp>
      <p:sp>
        <p:nvSpPr>
          <p:cNvPr id="5" name="Content Placeholder 4"/>
          <p:cNvSpPr>
            <a:spLocks noGrp="1"/>
          </p:cNvSpPr>
          <p:nvPr>
            <p:ph sz="quarter" idx="13"/>
          </p:nvPr>
        </p:nvSpPr>
        <p:spPr/>
        <p:txBody>
          <a:bodyPr/>
          <a:lstStyle/>
          <a:p>
            <a:r>
              <a:rPr lang="en-GB" dirty="0"/>
              <a:t>Thank you to everyone who submitted! </a:t>
            </a:r>
          </a:p>
          <a:p>
            <a:r>
              <a:rPr lang="en-GB" dirty="0"/>
              <a:t>Don’t have time to review all submissions – I’ve picked the ones with a high cognitive element. </a:t>
            </a:r>
          </a:p>
        </p:txBody>
      </p:sp>
      <p:sp>
        <p:nvSpPr>
          <p:cNvPr id="2" name="Slide Number Placeholder 1"/>
          <p:cNvSpPr>
            <a:spLocks noGrp="1"/>
          </p:cNvSpPr>
          <p:nvPr>
            <p:ph type="sldNum" sz="quarter" idx="12"/>
          </p:nvPr>
        </p:nvSpPr>
        <p:spPr/>
        <p:txBody>
          <a:bodyPr/>
          <a:lstStyle/>
          <a:p>
            <a:fld id="{CBBF530E-1875-46E6-901C-76683197A1B3}" type="slidenum">
              <a:rPr lang="en-GB" smtClean="0"/>
              <a:pPr/>
              <a:t>7</a:t>
            </a:fld>
            <a:endParaRPr lang="en-GB"/>
          </a:p>
        </p:txBody>
      </p:sp>
    </p:spTree>
    <p:extLst>
      <p:ext uri="{BB962C8B-B14F-4D97-AF65-F5344CB8AC3E}">
        <p14:creationId xmlns:p14="http://schemas.microsoft.com/office/powerpoint/2010/main" val="1166514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ACBA2C3-D209-5DC0-CC5F-5888F4CD3B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704" y="1548727"/>
            <a:ext cx="3308640" cy="4135800"/>
          </a:xfrm>
          <a:prstGeom prst="rect">
            <a:avLst/>
          </a:prstGeom>
        </p:spPr>
      </p:pic>
      <p:pic>
        <p:nvPicPr>
          <p:cNvPr id="7" name="Picture 6">
            <a:extLst>
              <a:ext uri="{FF2B5EF4-FFF2-40B4-BE49-F238E27FC236}">
                <a16:creationId xmlns:a16="http://schemas.microsoft.com/office/drawing/2014/main" id="{C21536CF-EAAB-E99E-17CD-9A12BC57231B}"/>
              </a:ext>
            </a:extLst>
          </p:cNvPr>
          <p:cNvPicPr>
            <a:picLocks noChangeAspect="1"/>
          </p:cNvPicPr>
          <p:nvPr/>
        </p:nvPicPr>
        <p:blipFill>
          <a:blip r:embed="rId3"/>
          <a:stretch>
            <a:fillRect/>
          </a:stretch>
        </p:blipFill>
        <p:spPr>
          <a:xfrm>
            <a:off x="4204235" y="1548727"/>
            <a:ext cx="3308640" cy="4135800"/>
          </a:xfrm>
          <a:prstGeom prst="rect">
            <a:avLst/>
          </a:prstGeom>
        </p:spPr>
      </p:pic>
      <p:sp>
        <p:nvSpPr>
          <p:cNvPr id="8" name="TextBox 7">
            <a:extLst>
              <a:ext uri="{FF2B5EF4-FFF2-40B4-BE49-F238E27FC236}">
                <a16:creationId xmlns:a16="http://schemas.microsoft.com/office/drawing/2014/main" id="{76DEF26F-546E-F3FF-D36F-7B7EC2619BE4}"/>
              </a:ext>
            </a:extLst>
          </p:cNvPr>
          <p:cNvSpPr txBox="1"/>
          <p:nvPr/>
        </p:nvSpPr>
        <p:spPr>
          <a:xfrm>
            <a:off x="407655" y="5862400"/>
            <a:ext cx="3308640" cy="1200329"/>
          </a:xfrm>
          <a:prstGeom prst="rect">
            <a:avLst/>
          </a:prstGeom>
          <a:noFill/>
        </p:spPr>
        <p:txBody>
          <a:bodyPr wrap="square" rtlCol="0">
            <a:spAutoFit/>
          </a:bodyPr>
          <a:lstStyle/>
          <a:p>
            <a:pPr algn="l"/>
            <a:r>
              <a:rPr lang="en-GB" dirty="0"/>
              <a:t>Landing gear retraction lever, shaped like a wheel. </a:t>
            </a:r>
            <a:endParaRPr lang="en-US" dirty="0"/>
          </a:p>
        </p:txBody>
      </p:sp>
      <p:sp>
        <p:nvSpPr>
          <p:cNvPr id="11" name="TextBox 10">
            <a:extLst>
              <a:ext uri="{FF2B5EF4-FFF2-40B4-BE49-F238E27FC236}">
                <a16:creationId xmlns:a16="http://schemas.microsoft.com/office/drawing/2014/main" id="{2CE5FF7E-A646-83FC-2E97-E3D21B6CEBE7}"/>
              </a:ext>
            </a:extLst>
          </p:cNvPr>
          <p:cNvSpPr txBox="1"/>
          <p:nvPr/>
        </p:nvSpPr>
        <p:spPr>
          <a:xfrm>
            <a:off x="7994037" y="1492840"/>
            <a:ext cx="3308640"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t>Helps prevent pilots retracting the wrong handle, which could be detrimental in the take-off sequence. </a:t>
            </a:r>
            <a:r>
              <a:rPr lang="en-GB"/>
              <a:t>This </a:t>
            </a:r>
            <a:r>
              <a:rPr lang="en-GB" dirty="0"/>
              <a:t>has happened in </a:t>
            </a:r>
            <a:r>
              <a:rPr lang="en-GB"/>
              <a:t>previous accidents.  </a:t>
            </a:r>
            <a:endParaRPr lang="en-US" dirty="0"/>
          </a:p>
        </p:txBody>
      </p:sp>
      <p:sp>
        <p:nvSpPr>
          <p:cNvPr id="12" name="TextBox 11">
            <a:extLst>
              <a:ext uri="{FF2B5EF4-FFF2-40B4-BE49-F238E27FC236}">
                <a16:creationId xmlns:a16="http://schemas.microsoft.com/office/drawing/2014/main" id="{058F3E54-5E95-D884-A44D-631A4E5804C3}"/>
              </a:ext>
            </a:extLst>
          </p:cNvPr>
          <p:cNvSpPr txBox="1"/>
          <p:nvPr/>
        </p:nvSpPr>
        <p:spPr>
          <a:xfrm>
            <a:off x="4065383" y="5863271"/>
            <a:ext cx="3308641" cy="646331"/>
          </a:xfrm>
          <a:prstGeom prst="rect">
            <a:avLst/>
          </a:prstGeom>
          <a:noFill/>
        </p:spPr>
        <p:txBody>
          <a:bodyPr wrap="square" rtlCol="0">
            <a:spAutoFit/>
          </a:bodyPr>
          <a:lstStyle/>
          <a:p>
            <a:pPr algn="l"/>
            <a:r>
              <a:rPr lang="en-GB" dirty="0"/>
              <a:t>Flap retraction handle. Shaped like a flap </a:t>
            </a:r>
            <a:endParaRPr lang="en-US" dirty="0"/>
          </a:p>
        </p:txBody>
      </p:sp>
      <p:sp>
        <p:nvSpPr>
          <p:cNvPr id="13" name="TextBox 12">
            <a:extLst>
              <a:ext uri="{FF2B5EF4-FFF2-40B4-BE49-F238E27FC236}">
                <a16:creationId xmlns:a16="http://schemas.microsoft.com/office/drawing/2014/main" id="{F3E8662B-0D62-5866-B096-62A8F4042203}"/>
              </a:ext>
            </a:extLst>
          </p:cNvPr>
          <p:cNvSpPr txBox="1"/>
          <p:nvPr/>
        </p:nvSpPr>
        <p:spPr>
          <a:xfrm>
            <a:off x="5184736" y="2621217"/>
            <a:ext cx="1828800" cy="1828800"/>
          </a:xfrm>
          <a:prstGeom prst="rect">
            <a:avLst/>
          </a:prstGeom>
          <a:noFill/>
        </p:spPr>
        <p:txBody>
          <a:bodyPr wrap="square" rtlCol="0">
            <a:spAutoFit/>
          </a:bodyPr>
          <a:lstStyle/>
          <a:p>
            <a:pPr algn="l"/>
            <a:endParaRPr lang="en-US" dirty="0"/>
          </a:p>
        </p:txBody>
      </p:sp>
      <p:sp>
        <p:nvSpPr>
          <p:cNvPr id="14" name="TextBox 13">
            <a:extLst>
              <a:ext uri="{FF2B5EF4-FFF2-40B4-BE49-F238E27FC236}">
                <a16:creationId xmlns:a16="http://schemas.microsoft.com/office/drawing/2014/main" id="{5ECE4013-21F2-4CE6-DC72-2DFB2DF3F2EA}"/>
              </a:ext>
            </a:extLst>
          </p:cNvPr>
          <p:cNvSpPr txBox="1"/>
          <p:nvPr/>
        </p:nvSpPr>
        <p:spPr>
          <a:xfrm>
            <a:off x="290873" y="259073"/>
            <a:ext cx="6545175" cy="707886"/>
          </a:xfrm>
          <a:prstGeom prst="rect">
            <a:avLst/>
          </a:prstGeom>
          <a:noFill/>
        </p:spPr>
        <p:txBody>
          <a:bodyPr wrap="square" rtlCol="0">
            <a:spAutoFit/>
          </a:bodyPr>
          <a:lstStyle/>
          <a:p>
            <a:pPr algn="l"/>
            <a:r>
              <a:rPr lang="en-GB" sz="4000" dirty="0"/>
              <a:t>Good design </a:t>
            </a:r>
            <a:endParaRPr lang="en-US" sz="4000" dirty="0"/>
          </a:p>
        </p:txBody>
      </p:sp>
    </p:spTree>
    <p:extLst>
      <p:ext uri="{BB962C8B-B14F-4D97-AF65-F5344CB8AC3E}">
        <p14:creationId xmlns:p14="http://schemas.microsoft.com/office/powerpoint/2010/main" val="3077096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o Not Press the Walk Button - Key &amp; Peele">
            <a:hlinkClick r:id="" action="ppaction://media"/>
            <a:extLst>
              <a:ext uri="{FF2B5EF4-FFF2-40B4-BE49-F238E27FC236}">
                <a16:creationId xmlns:a16="http://schemas.microsoft.com/office/drawing/2014/main" id="{C8C01376-045C-27EE-85DD-E5488DFDC5D7}"/>
              </a:ext>
            </a:extLst>
          </p:cNvPr>
          <p:cNvPicPr>
            <a:picLocks noRot="1" noChangeAspect="1"/>
          </p:cNvPicPr>
          <p:nvPr>
            <a:videoFile r:link="rId1"/>
          </p:nvPr>
        </p:nvPicPr>
        <p:blipFill>
          <a:blip r:embed="rId3"/>
          <a:stretch>
            <a:fillRect/>
          </a:stretch>
        </p:blipFill>
        <p:spPr>
          <a:xfrm>
            <a:off x="381211" y="410557"/>
            <a:ext cx="5345491" cy="3020209"/>
          </a:xfrm>
          <a:prstGeom prst="rect">
            <a:avLst/>
          </a:prstGeom>
        </p:spPr>
      </p:pic>
      <p:sp>
        <p:nvSpPr>
          <p:cNvPr id="5" name="TextBox 4">
            <a:extLst>
              <a:ext uri="{FF2B5EF4-FFF2-40B4-BE49-F238E27FC236}">
                <a16:creationId xmlns:a16="http://schemas.microsoft.com/office/drawing/2014/main" id="{064BB324-19FF-1BA2-D475-5CAAD6DCF8CA}"/>
              </a:ext>
            </a:extLst>
          </p:cNvPr>
          <p:cNvSpPr txBox="1"/>
          <p:nvPr/>
        </p:nvSpPr>
        <p:spPr>
          <a:xfrm>
            <a:off x="131035" y="4644804"/>
            <a:ext cx="11929929" cy="1754326"/>
          </a:xfrm>
          <a:prstGeom prst="rect">
            <a:avLst/>
          </a:prstGeom>
          <a:noFill/>
        </p:spPr>
        <p:txBody>
          <a:bodyPr wrap="square" rtlCol="0">
            <a:spAutoFit/>
          </a:bodyPr>
          <a:lstStyle/>
          <a:p>
            <a:r>
              <a:rPr lang="en-GB" dirty="0"/>
              <a:t>Hi Dr Harrington,</a:t>
            </a:r>
          </a:p>
          <a:p>
            <a:r>
              <a:rPr lang="en-GB" dirty="0"/>
              <a:t>When you showed that video from ‘I think you should leave’ about the door being mistaken as a pull, I instantly thought of this video by Key and Peele about American crosswalk buttons.</a:t>
            </a:r>
          </a:p>
          <a:p>
            <a:r>
              <a:rPr lang="en-GB" dirty="0"/>
              <a:t>The premise being that there is no confirmation indicator that the button has been pressed, rather it being just a metal spring-loaded circle attached to the street furniture that is often thought to give you a positive placebo that the light is going to change and let you cross the road. I put some extra pictures in on the following slides to illustrate further.</a:t>
            </a:r>
          </a:p>
        </p:txBody>
      </p:sp>
      <p:pic>
        <p:nvPicPr>
          <p:cNvPr id="2050" name="Picture 2" descr="UK Pedestrian Crossings">
            <a:extLst>
              <a:ext uri="{FF2B5EF4-FFF2-40B4-BE49-F238E27FC236}">
                <a16:creationId xmlns:a16="http://schemas.microsoft.com/office/drawing/2014/main" id="{394953B4-8CC8-9C3B-232F-7AEDC08FA7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486" r="32366"/>
          <a:stretch>
            <a:fillRect/>
          </a:stretch>
        </p:blipFill>
        <p:spPr bwMode="auto">
          <a:xfrm>
            <a:off x="6040582" y="410557"/>
            <a:ext cx="1371600" cy="23275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ver 80 per cent of Brits can't name these road crossings - and 60  pedestrians are KILLED every year when using them | The Sun">
            <a:extLst>
              <a:ext uri="{FF2B5EF4-FFF2-40B4-BE49-F238E27FC236}">
                <a16:creationId xmlns:a16="http://schemas.microsoft.com/office/drawing/2014/main" id="{A78DBB99-2179-6E30-1C46-A6B2E2FBD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6063" y="458870"/>
            <a:ext cx="4052002" cy="227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38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8"/>
  <p:tag name="TPFULLVERSION" val="1.3.4.13"/>
  <p:tag name="TPOS" val="2"/>
  <p:tag name="TPLASTSAVEVERSION" val="6.2 PC"/>
  <p:tag name="TPLASTSAVEPRODUCT" val="EchoPoll for PowerPoint"/>
</p:tagLst>
</file>

<file path=ppt/theme/theme1.xml><?xml version="1.0" encoding="utf-8"?>
<a:theme xmlns:a="http://schemas.openxmlformats.org/drawingml/2006/main" name="Office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niversity of Nottingham">
      <a:dk1>
        <a:srgbClr val="000000"/>
      </a:dk1>
      <a:lt1>
        <a:srgbClr val="FFFFFF"/>
      </a:lt1>
      <a:dk2>
        <a:srgbClr val="4A4A49"/>
      </a:dk2>
      <a:lt2>
        <a:srgbClr val="92928E"/>
      </a:lt2>
      <a:accent1>
        <a:srgbClr val="009BBD"/>
      </a:accent1>
      <a:accent2>
        <a:srgbClr val="007DA8"/>
      </a:accent2>
      <a:accent3>
        <a:srgbClr val="005697"/>
      </a:accent3>
      <a:accent4>
        <a:srgbClr val="1B2A6B"/>
      </a:accent4>
      <a:accent5>
        <a:srgbClr val="191A4F"/>
      </a:accent5>
      <a:accent6>
        <a:srgbClr val="E52F6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niversity of Nottingham">
    <a:dk1>
      <a:srgbClr val="000000"/>
    </a:dk1>
    <a:lt1>
      <a:srgbClr val="FFFFFF"/>
    </a:lt1>
    <a:dk2>
      <a:srgbClr val="4A4A49"/>
    </a:dk2>
    <a:lt2>
      <a:srgbClr val="92928E"/>
    </a:lt2>
    <a:accent1>
      <a:srgbClr val="009BBD"/>
    </a:accent1>
    <a:accent2>
      <a:srgbClr val="007DA8"/>
    </a:accent2>
    <a:accent3>
      <a:srgbClr val="005697"/>
    </a:accent3>
    <a:accent4>
      <a:srgbClr val="1B2A6B"/>
    </a:accent4>
    <a:accent5>
      <a:srgbClr val="191A4F"/>
    </a:accent5>
    <a:accent6>
      <a:srgbClr val="E52F6D"/>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EA13023E75B94FB4E236E5EF4ED356" ma:contentTypeVersion="36" ma:contentTypeDescription="Create a new document." ma:contentTypeScope="" ma:versionID="4c1a75a3d4561a866bce37dfd27bbd78">
  <xsd:schema xmlns:xsd="http://www.w3.org/2001/XMLSchema" xmlns:xs="http://www.w3.org/2001/XMLSchema" xmlns:p="http://schemas.microsoft.com/office/2006/metadata/properties" xmlns:ns3="26dade36-14ca-4890-8dfe-98e90156b7de" xmlns:ns4="1cfe8061-82c7-4184-9117-9f627f073f1f" targetNamespace="http://schemas.microsoft.com/office/2006/metadata/properties" ma:root="true" ma:fieldsID="e1bc437322798a2a536cb818bb0c72fa" ns3:_="" ns4:_="">
    <xsd:import namespace="26dade36-14ca-4890-8dfe-98e90156b7de"/>
    <xsd:import namespace="1cfe8061-82c7-4184-9117-9f627f073f1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3:MediaServiceOCR" minOccurs="0"/>
                <xsd:element ref="ns4:SharedWithDetails" minOccurs="0"/>
                <xsd:element ref="ns4:SharingHintHash" minOccurs="0"/>
                <xsd:element ref="ns3:UniqueSourceRef" minOccurs="0"/>
                <xsd:element ref="ns3:FileHash" minOccurs="0"/>
                <xsd:element ref="ns3:MediaServiceLocation"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dade36-14ca-4890-8dfe-98e90156b7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UniqueSourceRef" ma:index="16" nillable="true" ma:displayName="UniqueSourceRef" ma:internalName="UniqueSourceRef">
      <xsd:simpleType>
        <xsd:restriction base="dms:Note">
          <xsd:maxLength value="255"/>
        </xsd:restriction>
      </xsd:simpleType>
    </xsd:element>
    <xsd:element name="FileHash" ma:index="17" nillable="true" ma:displayName="FileHash" ma:internalName="FileHash">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5" nillable="true" ma:displayName="Default Section Names" ma:internalName="DefaultSectionNames">
      <xsd:simpleType>
        <xsd:restriction base="dms:Note">
          <xsd:maxLength value="255"/>
        </xsd:restriction>
      </xsd:simpleType>
    </xsd:element>
    <xsd:element name="Templates" ma:index="26" nillable="true" ma:displayName="Templates" ma:internalName="Templates">
      <xsd:simpleType>
        <xsd:restriction base="dms:Note">
          <xsd:maxLength value="255"/>
        </xsd:restriction>
      </xsd:simpleType>
    </xsd:element>
    <xsd:element name="Teachers" ma:index="2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30" nillable="true" ma:displayName="Invited Teachers" ma:internalName="Invited_Teachers">
      <xsd:simpleType>
        <xsd:restriction base="dms:Note">
          <xsd:maxLength value="255"/>
        </xsd:restriction>
      </xsd:simpleType>
    </xsd:element>
    <xsd:element name="Invited_Students" ma:index="31" nillable="true" ma:displayName="Invited Students" ma:internalName="Invited_Students">
      <xsd:simpleType>
        <xsd:restriction base="dms:Note">
          <xsd:maxLength value="255"/>
        </xsd:restriction>
      </xsd:simpleType>
    </xsd:element>
    <xsd:element name="Self_Registration_Enabled" ma:index="32" nillable="true" ma:displayName="Self Registration Enabled" ma:internalName="Self_Registration_Enabled">
      <xsd:simpleType>
        <xsd:restriction base="dms:Boolean"/>
      </xsd:simpleType>
    </xsd:element>
    <xsd:element name="Has_Teacher_Only_SectionGroup" ma:index="33" nillable="true" ma:displayName="Has Teacher Only SectionGroup" ma:internalName="Has_Teacher_Only_SectionGroup">
      <xsd:simpleType>
        <xsd:restriction base="dms:Boolean"/>
      </xsd:simpleType>
    </xsd:element>
    <xsd:element name="Is_Collaboration_Space_Locked" ma:index="34" nillable="true" ma:displayName="Is Collaboration Space Locked" ma:internalName="Is_Collaboration_Space_Locked">
      <xsd:simpleType>
        <xsd:restriction base="dms:Boolean"/>
      </xsd:simpleType>
    </xsd:element>
    <xsd:element name="IsNotebookLocked" ma:index="35" nillable="true" ma:displayName="Is Notebook Locked" ma:internalName="IsNotebookLocked">
      <xsd:simpleType>
        <xsd:restriction base="dms:Boolean"/>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ServiceAutoKeyPoints" ma:index="41" nillable="true" ma:displayName="MediaServiceAutoKeyPoints" ma:hidden="true" ma:internalName="MediaServiceAutoKeyPoints" ma:readOnly="true">
      <xsd:simpleType>
        <xsd:restriction base="dms:Note"/>
      </xsd:simpleType>
    </xsd:element>
    <xsd:element name="MediaServiceKeyPoints" ma:index="42" nillable="true" ma:displayName="KeyPoints" ma:internalName="MediaServiceKeyPoints" ma:readOnly="true">
      <xsd:simpleType>
        <xsd:restriction base="dms:Note">
          <xsd:maxLength value="255"/>
        </xsd:restriction>
      </xsd:simpleType>
    </xsd:element>
    <xsd:element name="MediaLengthInSeconds" ma:index="4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fe8061-82c7-4184-9117-9f627f073f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nvited_Teachers xmlns="26dade36-14ca-4890-8dfe-98e90156b7de" xsi:nil="true"/>
    <LMS_Mappings xmlns="26dade36-14ca-4890-8dfe-98e90156b7de" xsi:nil="true"/>
    <DefaultSectionNames xmlns="26dade36-14ca-4890-8dfe-98e90156b7de" xsi:nil="true"/>
    <NotebookType xmlns="26dade36-14ca-4890-8dfe-98e90156b7de" xsi:nil="true"/>
    <Teachers xmlns="26dade36-14ca-4890-8dfe-98e90156b7de">
      <UserInfo>
        <DisplayName/>
        <AccountId xsi:nil="true"/>
        <AccountType/>
      </UserInfo>
    </Teachers>
    <Student_Groups xmlns="26dade36-14ca-4890-8dfe-98e90156b7de">
      <UserInfo>
        <DisplayName/>
        <AccountId xsi:nil="true"/>
        <AccountType/>
      </UserInfo>
    </Student_Groups>
    <TeamsChannelId xmlns="26dade36-14ca-4890-8dfe-98e90156b7de" xsi:nil="true"/>
    <Invited_Students xmlns="26dade36-14ca-4890-8dfe-98e90156b7de" xsi:nil="true"/>
    <FileHash xmlns="26dade36-14ca-4890-8dfe-98e90156b7de" xsi:nil="true"/>
    <Math_Settings xmlns="26dade36-14ca-4890-8dfe-98e90156b7de" xsi:nil="true"/>
    <Students xmlns="26dade36-14ca-4890-8dfe-98e90156b7de">
      <UserInfo>
        <DisplayName/>
        <AccountId xsi:nil="true"/>
        <AccountType/>
      </UserInfo>
    </Students>
    <UniqueSourceRef xmlns="26dade36-14ca-4890-8dfe-98e90156b7de" xsi:nil="true"/>
    <AppVersion xmlns="26dade36-14ca-4890-8dfe-98e90156b7de" xsi:nil="true"/>
    <IsNotebookLocked xmlns="26dade36-14ca-4890-8dfe-98e90156b7de" xsi:nil="true"/>
    <Templates xmlns="26dade36-14ca-4890-8dfe-98e90156b7de" xsi:nil="true"/>
    <Self_Registration_Enabled xmlns="26dade36-14ca-4890-8dfe-98e90156b7de" xsi:nil="true"/>
    <Has_Teacher_Only_SectionGroup xmlns="26dade36-14ca-4890-8dfe-98e90156b7de" xsi:nil="true"/>
    <FolderType xmlns="26dade36-14ca-4890-8dfe-98e90156b7de" xsi:nil="true"/>
    <Distribution_Groups xmlns="26dade36-14ca-4890-8dfe-98e90156b7de" xsi:nil="true"/>
    <CultureName xmlns="26dade36-14ca-4890-8dfe-98e90156b7de" xsi:nil="true"/>
    <Is_Collaboration_Space_Locked xmlns="26dade36-14ca-4890-8dfe-98e90156b7de" xsi:nil="true"/>
    <Owner xmlns="26dade36-14ca-4890-8dfe-98e90156b7de">
      <UserInfo>
        <DisplayName/>
        <AccountId xsi:nil="true"/>
        <AccountType/>
      </UserInfo>
    </Owner>
  </documentManagement>
</p:properties>
</file>

<file path=customXml/itemProps1.xml><?xml version="1.0" encoding="utf-8"?>
<ds:datastoreItem xmlns:ds="http://schemas.openxmlformats.org/officeDocument/2006/customXml" ds:itemID="{31F745C1-3AF9-4718-B795-9195991BF15F}">
  <ds:schemaRefs>
    <ds:schemaRef ds:uri="http://schemas.microsoft.com/sharepoint/v3/contenttype/forms"/>
  </ds:schemaRefs>
</ds:datastoreItem>
</file>

<file path=customXml/itemProps2.xml><?xml version="1.0" encoding="utf-8"?>
<ds:datastoreItem xmlns:ds="http://schemas.openxmlformats.org/officeDocument/2006/customXml" ds:itemID="{D8B90558-C3CB-4D74-B20D-AD64A18C25BA}">
  <ds:schemaRefs>
    <ds:schemaRef ds:uri="http://schemas.microsoft.com/office/2006/metadata/contentType"/>
    <ds:schemaRef ds:uri="http://schemas.microsoft.com/office/2006/metadata/properties/metaAttributes"/>
    <ds:schemaRef ds:uri="http://www.w3.org/2000/xmlns/"/>
    <ds:schemaRef ds:uri="http://www.w3.org/2001/XMLSchema"/>
    <ds:schemaRef ds:uri="26dade36-14ca-4890-8dfe-98e90156b7de"/>
    <ds:schemaRef ds:uri="1cfe8061-82c7-4184-9117-9f627f073f1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6172D4-38F4-4019-9F74-FDF1525E6383}">
  <ds:schemaRefs>
    <ds:schemaRef ds:uri="http://schemas.openxmlformats.org/package/2006/metadata/core-properties"/>
    <ds:schemaRef ds:uri="http://purl.org/dc/dcmitype/"/>
    <ds:schemaRef ds:uri="http://purl.org/dc/terms/"/>
    <ds:schemaRef ds:uri="http://schemas.microsoft.com/office/infopath/2007/PartnerControls"/>
    <ds:schemaRef ds:uri="26dade36-14ca-4890-8dfe-98e90156b7de"/>
    <ds:schemaRef ds:uri="http://purl.org/dc/elements/1.1/"/>
    <ds:schemaRef ds:uri="http://schemas.microsoft.com/office/2006/metadata/properties"/>
    <ds:schemaRef ds:uri="http://www.w3.org/XML/1998/namespace"/>
    <ds:schemaRef ds:uri="http://schemas.microsoft.com/office/2006/documentManagement/types"/>
    <ds:schemaRef ds:uri="1cfe8061-82c7-4184-9117-9f627f073f1f"/>
  </ds:schemaRefs>
</ds:datastoreItem>
</file>

<file path=docProps/app.xml><?xml version="1.0" encoding="utf-8"?>
<Properties xmlns="http://schemas.openxmlformats.org/officeDocument/2006/extended-properties" xmlns:vt="http://schemas.openxmlformats.org/officeDocument/2006/docPropsVTypes">
  <TotalTime>5291</TotalTime>
  <Words>7368</Words>
  <Application>Microsoft Office PowerPoint</Application>
  <PresentationFormat>Widescreen</PresentationFormat>
  <Paragraphs>505</Paragraphs>
  <Slides>46</Slides>
  <Notes>20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Arial</vt:lpstr>
      <vt:lpstr>Calibri</vt:lpstr>
      <vt:lpstr>Georgia</vt:lpstr>
      <vt:lpstr>robotoregular</vt:lpstr>
      <vt:lpstr>Times New Roman</vt:lpstr>
      <vt:lpstr>Wingdings</vt:lpstr>
      <vt:lpstr>Office Theme</vt:lpstr>
      <vt:lpstr>1_Office Theme</vt:lpstr>
      <vt:lpstr>MMME4054 Week 2 - Human Information Processing &amp; Memory</vt:lpstr>
      <vt:lpstr>Lesson Plan</vt:lpstr>
      <vt:lpstr>Recap 1/2</vt:lpstr>
      <vt:lpstr>Recap 2/2</vt:lpstr>
      <vt:lpstr>Learning objectives</vt:lpstr>
      <vt:lpstr>Recommended reading</vt:lpstr>
      <vt:lpstr>Student Examples of good/bad cognitive ergonomics</vt:lpstr>
      <vt:lpstr>PowerPoint Presentation</vt:lpstr>
      <vt:lpstr>PowerPoint Presentation</vt:lpstr>
      <vt:lpstr>PowerPoint Presentation</vt:lpstr>
      <vt:lpstr>PowerPoint Presentation</vt:lpstr>
      <vt:lpstr>My shower controls</vt:lpstr>
      <vt:lpstr>PowerPoint Presentation</vt:lpstr>
      <vt:lpstr>PowerPoint Presentation</vt:lpstr>
      <vt:lpstr>PowerPoint Presentation</vt:lpstr>
      <vt:lpstr>PowerPoint Presentation</vt:lpstr>
      <vt:lpstr>PowerPoint Presentation</vt:lpstr>
      <vt:lpstr>PowerPoint Presentation</vt:lpstr>
      <vt:lpstr>Example of Good and Bad Design</vt:lpstr>
      <vt:lpstr>PowerPoint Presentation</vt:lpstr>
      <vt:lpstr>Human Information Processing (Wickens, 1998)</vt:lpstr>
      <vt:lpstr>Multimodal perception – interference between senses</vt:lpstr>
      <vt:lpstr>Memory – memory stores</vt:lpstr>
      <vt:lpstr>Memory stores (Atkinson &amp; Shiffrin)</vt:lpstr>
      <vt:lpstr>Short-term memory capacity</vt:lpstr>
      <vt:lpstr>Primacy and recency effects</vt:lpstr>
      <vt:lpstr>Criticisms of Modal Model</vt:lpstr>
      <vt:lpstr>Memory – working memory</vt:lpstr>
      <vt:lpstr>Implications for design</vt:lpstr>
      <vt:lpstr>Implications for design – part 2</vt:lpstr>
      <vt:lpstr>Microbreak</vt:lpstr>
      <vt:lpstr>Long term memory – different types</vt:lpstr>
      <vt:lpstr>Eyewitness Testimony and Flashbulb memory</vt:lpstr>
      <vt:lpstr>Memory during traumatic events</vt:lpstr>
      <vt:lpstr>Long term memory</vt:lpstr>
      <vt:lpstr>Prospective memory (Einstein and McDaniel, 1990; Ellis, 1996)</vt:lpstr>
      <vt:lpstr>Fire safety training study</vt:lpstr>
      <vt:lpstr>Memory in the real world – Activity</vt:lpstr>
      <vt:lpstr>Proactive and Retroactive Interference</vt:lpstr>
      <vt:lpstr>Implications for design - memory</vt:lpstr>
      <vt:lpstr>Other Memory Research (for study!)</vt:lpstr>
      <vt:lpstr>Quiz Time</vt:lpstr>
      <vt:lpstr>Recap</vt:lpstr>
      <vt:lpstr>First coursework…</vt:lpstr>
      <vt:lpstr>Useful resources…</vt:lpstr>
      <vt:lpstr>Any questions? Kyle.Harrington@nottingham.ac.uk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Christina Kent</dc:creator>
  <cp:lastModifiedBy>Kyle Harrington (staff)</cp:lastModifiedBy>
  <cp:revision>124</cp:revision>
  <cp:lastPrinted>2020-11-03T15:57:19Z</cp:lastPrinted>
  <dcterms:created xsi:type="dcterms:W3CDTF">2019-09-19T10:18:48Z</dcterms:created>
  <dcterms:modified xsi:type="dcterms:W3CDTF">2025-10-03T15:19:30Z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0x0101001AEA13023E75B94FB4E236E5EF4ED356</vt:lpwstr>
  </property>
</Properties>
</file>